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Oswald" pitchFamily="2" charset="77"/>
      <p:regular r:id="rId20"/>
      <p:bold r:id="rId21"/>
    </p:embeddedFont>
    <p:embeddedFont>
      <p:font typeface="Sniglet" pitchFamily="82" charset="0"/>
      <p:regular r:id="rId22"/>
    </p:embeddedFont>
    <p:embeddedFont>
      <p:font typeface="Walter Turncoat" panose="02000000000000000000"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007FAE-5B36-4BC3-812C-090961476513}">
  <a:tblStyle styleId="{F5007FAE-5B36-4BC3-812C-0909614765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0"/>
    <p:restoredTop sz="83815"/>
  </p:normalViewPr>
  <p:slideViewPr>
    <p:cSldViewPr snapToGrid="0">
      <p:cViewPr>
        <p:scale>
          <a:sx n="81" d="100"/>
          <a:sy n="81" d="100"/>
        </p:scale>
        <p:origin x="160" y="8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Chow </a:t>
            </a:r>
            <a:r>
              <a:rPr lang="en-US" dirty="0" err="1"/>
              <a:t>tzie</a:t>
            </a:r>
            <a:r>
              <a:rPr lang="en-US" dirty="0"/>
              <a:t> </a:t>
            </a:r>
          </a:p>
          <a:p>
            <a:pPr marL="0" lvl="0" indent="0" algn="l" rtl="0">
              <a:spcBef>
                <a:spcPts val="0"/>
              </a:spcBef>
              <a:spcAft>
                <a:spcPts val="0"/>
              </a:spcAft>
              <a:buNone/>
            </a:pPr>
            <a:r>
              <a:rPr lang="en-US" dirty="0" err="1"/>
              <a:t>Mingyu</a:t>
            </a:r>
            <a:endParaRPr lang="en-US" dirty="0"/>
          </a:p>
          <a:p>
            <a:pPr marL="0" lvl="0" indent="0" algn="l" rtl="0">
              <a:spcBef>
                <a:spcPts val="0"/>
              </a:spcBef>
              <a:spcAft>
                <a:spcPts val="0"/>
              </a:spcAft>
              <a:buNone/>
            </a:pPr>
            <a:r>
              <a:rPr lang="en-US" dirty="0"/>
              <a:t>Gabriel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611baecc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611baecc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errors by LETTER calculated  by looking at each line and Each word </a:t>
            </a:r>
            <a:endParaRPr/>
          </a:p>
          <a:p>
            <a:pPr marL="0" lvl="0" indent="0" algn="l" rtl="0">
              <a:spcBef>
                <a:spcPts val="0"/>
              </a:spcBef>
              <a:spcAft>
                <a:spcPts val="0"/>
              </a:spcAft>
              <a:buNone/>
            </a:pPr>
            <a:endParaRPr/>
          </a:p>
          <a:p>
            <a:pPr marL="0" lvl="0" indent="0" algn="l" rtl="0">
              <a:spcBef>
                <a:spcPts val="0"/>
              </a:spcBef>
              <a:spcAft>
                <a:spcPts val="0"/>
              </a:spcAft>
              <a:buNone/>
            </a:pPr>
            <a:r>
              <a:rPr lang="en"/>
              <a:t> P(l f j |l s j ) is the probability that letter l s j was mistaken for l f j . </a:t>
            </a:r>
            <a:endParaRPr/>
          </a:p>
          <a:p>
            <a:pPr marL="0" lvl="0" indent="0" algn="l" rtl="0">
              <a:spcBef>
                <a:spcPts val="0"/>
              </a:spcBef>
              <a:spcAft>
                <a:spcPts val="0"/>
              </a:spcAft>
              <a:buNone/>
            </a:pPr>
            <a:endParaRPr/>
          </a:p>
          <a:p>
            <a:pPr marL="0" lvl="0" indent="0" algn="l" rtl="0">
              <a:spcBef>
                <a:spcPts val="0"/>
              </a:spcBef>
              <a:spcAft>
                <a:spcPts val="0"/>
              </a:spcAft>
              <a:buNone/>
            </a:pPr>
            <a:r>
              <a:rPr lang="en"/>
              <a:t>Rows are ground truth</a:t>
            </a:r>
            <a:endParaRPr/>
          </a:p>
          <a:p>
            <a:pPr marL="0" lvl="0" indent="0" algn="l" rtl="0">
              <a:spcBef>
                <a:spcPts val="0"/>
              </a:spcBef>
              <a:spcAft>
                <a:spcPts val="0"/>
              </a:spcAft>
              <a:buNone/>
            </a:pPr>
            <a:endParaRPr/>
          </a:p>
          <a:p>
            <a:pPr marL="0" lvl="0" indent="0" algn="l" rtl="0">
              <a:spcBef>
                <a:spcPts val="0"/>
              </a:spcBef>
              <a:spcAft>
                <a:spcPts val="0"/>
              </a:spcAft>
              <a:buNone/>
            </a:pPr>
            <a:r>
              <a:rPr lang="en"/>
              <a:t>Given an 1 in ground truth, there is a 91% chance that l is the mistake </a:t>
            </a:r>
            <a:endParaRPr/>
          </a:p>
          <a:p>
            <a:pPr marL="0" lvl="0" indent="0" algn="l" rtl="0">
              <a:spcBef>
                <a:spcPts val="0"/>
              </a:spcBef>
              <a:spcAft>
                <a:spcPts val="0"/>
              </a:spcAft>
              <a:buNone/>
            </a:pPr>
            <a:endParaRPr/>
          </a:p>
          <a:p>
            <a:pPr marL="0" lvl="0" indent="0" algn="l" rtl="0">
              <a:spcBef>
                <a:spcPts val="0"/>
              </a:spcBef>
              <a:spcAft>
                <a:spcPts val="0"/>
              </a:spcAft>
              <a:buNone/>
            </a:pPr>
            <a:r>
              <a:rPr lang="en"/>
              <a:t>Given a 5 in ground truth, there is a 95% chance that S is the mistake </a:t>
            </a:r>
            <a:endParaRPr/>
          </a:p>
          <a:p>
            <a:pPr marL="0" lvl="0" indent="0" algn="l" rtl="0">
              <a:spcBef>
                <a:spcPts val="0"/>
              </a:spcBef>
              <a:spcAft>
                <a:spcPts val="0"/>
              </a:spcAft>
              <a:buNone/>
            </a:pPr>
            <a:endParaRPr/>
          </a:p>
          <a:p>
            <a:pPr marL="0" lvl="0" indent="0" algn="l" rtl="0">
              <a:spcBef>
                <a:spcPts val="0"/>
              </a:spcBef>
              <a:spcAft>
                <a:spcPts val="0"/>
              </a:spcAft>
              <a:buNone/>
            </a:pPr>
            <a:r>
              <a:rPr lang="en"/>
              <a:t>Go on and 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611baecc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611baecc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probability that you are on that topic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611baecc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611baecc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probability that the word is located in each topic </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I should note that T</a:t>
            </a:r>
            <a:r>
              <a:rPr lang="en" dirty="0"/>
              <a:t>his is not necessarily equal to 1,</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611baecc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611baecc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 from a document that our paper mentioned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have 30 topics and  the most common words in the 5 top topics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then probability of topic given document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plotted with topics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1baecc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611baecc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ran processing of Tesseract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list of the  comparison of the first couple words that show 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can see 1 and </a:t>
            </a:r>
            <a:r>
              <a:rPr lang="en-US" dirty="0" err="1"/>
              <a:t>i</a:t>
            </a:r>
            <a:r>
              <a:rPr lang="en-US" dirty="0"/>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611baecc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611baecc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 that recall/precision are lower after processed is: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over correction: we correct words that didn't need to be corrected </a:t>
            </a:r>
          </a:p>
          <a:p>
            <a:pPr marL="0" lvl="0" indent="0" algn="l" rtl="0">
              <a:spcBef>
                <a:spcPts val="0"/>
              </a:spcBef>
              <a:spcAft>
                <a:spcPts val="0"/>
              </a:spcAft>
              <a:buNone/>
            </a:pPr>
            <a:r>
              <a:rPr lang="en-US"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611baecc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611baecc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Only looked at comparisons with lines of same length and words of same length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a:t>
            </a:r>
          </a:p>
          <a:p>
            <a:pPr marL="0" lvl="0" indent="0" algn="l" rtl="0">
              <a:spcBef>
                <a:spcPts val="0"/>
              </a:spcBef>
              <a:spcAft>
                <a:spcPts val="0"/>
              </a:spcAft>
              <a:buNone/>
            </a:pPr>
            <a:r>
              <a:rPr lang="en-US" dirty="0"/>
              <a:t>we struggled matching words which is why our precision is bad at times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mismatches </a:t>
            </a:r>
            <a:r>
              <a:rPr lang="en-US" dirty="0" err="1"/>
              <a:t>occured</a:t>
            </a:r>
            <a:r>
              <a:rPr lang="en-US" dirty="0"/>
              <a:t> because of introduced words, spaces, or words separated by </a:t>
            </a:r>
            <a:r>
              <a:rPr lang="en-US" dirty="0" err="1"/>
              <a:t>tessaract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611baecc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611baecc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96ec99d4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96ec99d4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96ec99d4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96ec99d4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Start with ground truth: a list of words that are correct ...we take that list of words and create a dictionary </a:t>
            </a:r>
            <a:endParaRPr dirty="0"/>
          </a:p>
          <a:p>
            <a:pPr marL="457200" lvl="0" indent="-298450" algn="l" rtl="0">
              <a:spcBef>
                <a:spcPts val="0"/>
              </a:spcBef>
              <a:spcAft>
                <a:spcPts val="0"/>
              </a:spcAft>
              <a:buSzPts val="1100"/>
              <a:buAutoNum type="arabicParenR"/>
            </a:pPr>
            <a:r>
              <a:rPr lang="en" dirty="0"/>
              <a:t>Look at tesseract, list of words that has mistakes in it and take 80% of the data to train and we create an OCR words list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Both the dictionary and the OCR words list will be run through a function called Word Table that basically outputs a table with the words with their line position and what document they are 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then use the </a:t>
            </a:r>
            <a:r>
              <a:rPr lang="en" dirty="0" err="1"/>
              <a:t>digrams</a:t>
            </a:r>
            <a:r>
              <a:rPr lang="en" dirty="0"/>
              <a:t> function , which I will explain soon, to create </a:t>
            </a:r>
            <a:r>
              <a:rPr lang="en" dirty="0" err="1"/>
              <a:t>digrams</a:t>
            </a:r>
            <a:r>
              <a:rPr lang="en" dirty="0"/>
              <a:t>, which are matrices that display combinations of letters</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None/>
            </a:pPr>
            <a:r>
              <a:rPr lang="en" dirty="0"/>
              <a:t>WE then combine  these  matrices (</a:t>
            </a:r>
            <a:r>
              <a:rPr lang="en" dirty="0" err="1"/>
              <a:t>digrams</a:t>
            </a:r>
            <a:r>
              <a:rPr lang="en" dirty="0"/>
              <a:t>) and the list of OCR words with their positions in the detect algorithm, which I will also go over.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Circle → function </a:t>
            </a:r>
            <a:endParaRPr dirty="0"/>
          </a:p>
          <a:p>
            <a:pPr marL="0" lvl="0" indent="0" algn="l" rtl="0">
              <a:spcBef>
                <a:spcPts val="0"/>
              </a:spcBef>
              <a:spcAft>
                <a:spcPts val="0"/>
              </a:spcAft>
              <a:buNone/>
            </a:pPr>
            <a:r>
              <a:rPr lang="en" dirty="0"/>
              <a:t>Table →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Dictionary: list of all words</a:t>
            </a:r>
            <a:endParaRPr dirty="0"/>
          </a:p>
          <a:p>
            <a:pPr marL="0" lvl="0" indent="0" algn="l" rtl="0">
              <a:spcBef>
                <a:spcPts val="0"/>
              </a:spcBef>
              <a:spcAft>
                <a:spcPts val="0"/>
              </a:spcAft>
              <a:buNone/>
            </a:pPr>
            <a:r>
              <a:rPr lang="en" dirty="0"/>
              <a:t>Word table: table with positioning of each word  (line, and doc) which creates: OCR WORDS LIST with position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Digrams</a:t>
            </a:r>
            <a:r>
              <a:rPr lang="en" dirty="0"/>
              <a:t> : 36 by 36 </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611baecc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611baecc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Digram</a:t>
            </a:r>
            <a:r>
              <a:rPr lang="en" dirty="0"/>
              <a:t> [ n, n(n-1)/2 , 36, 36] </a:t>
            </a:r>
          </a:p>
          <a:p>
            <a:pPr marL="0" lvl="0" indent="0" algn="l" rtl="0">
              <a:spcBef>
                <a:spcPts val="0"/>
              </a:spcBef>
              <a:spcAft>
                <a:spcPts val="0"/>
              </a:spcAft>
              <a:buNone/>
            </a:pPr>
            <a:r>
              <a:rPr lang="en" dirty="0"/>
              <a:t>which is an improvement BTW because we noticed </a:t>
            </a:r>
            <a:r>
              <a:rPr lang="en" dirty="0" err="1"/>
              <a:t>i</a:t>
            </a:r>
            <a:r>
              <a:rPr lang="en" dirty="0"/>
              <a:t> = 1</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 </a:t>
            </a:r>
            <a:r>
              <a:rPr lang="en" dirty="0" err="1"/>
              <a:t>digram</a:t>
            </a:r>
            <a:r>
              <a:rPr lang="en" dirty="0"/>
              <a:t> is a 4 dimensional array that holds </a:t>
            </a:r>
          </a:p>
          <a:p>
            <a:pPr marL="0" lvl="0" indent="0" algn="l" rtl="0">
              <a:spcBef>
                <a:spcPts val="0"/>
              </a:spcBef>
              <a:spcAft>
                <a:spcPts val="0"/>
              </a:spcAft>
              <a:buNone/>
            </a:pPr>
            <a:r>
              <a:rPr lang="en" dirty="0"/>
              <a:t>1) the number of characters in a word,</a:t>
            </a:r>
          </a:p>
          <a:p>
            <a:pPr marL="0" lvl="0" indent="0" algn="l" rtl="0">
              <a:spcBef>
                <a:spcPts val="0"/>
              </a:spcBef>
              <a:spcAft>
                <a:spcPts val="0"/>
              </a:spcAft>
              <a:buNone/>
            </a:pPr>
            <a:r>
              <a:rPr lang="en" dirty="0"/>
              <a:t>2) the possible combinations of pairs formed from this word</a:t>
            </a:r>
          </a:p>
          <a:p>
            <a:pPr marL="0" lvl="0" indent="0" algn="l" rtl="0">
              <a:spcBef>
                <a:spcPts val="0"/>
              </a:spcBef>
              <a:spcAft>
                <a:spcPts val="0"/>
              </a:spcAft>
              <a:buNone/>
            </a:pPr>
            <a:r>
              <a:rPr lang="en" dirty="0"/>
              <a:t>3) a 36 by 36 array containing all 9 numbers and all letters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Here is an example with the word CAT with a </a:t>
            </a:r>
            <a:r>
              <a:rPr lang="en" dirty="0" err="1"/>
              <a:t>digram</a:t>
            </a:r>
            <a:r>
              <a:rPr lang="en" dirty="0"/>
              <a:t> showing that at each combination, we put a 1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It's also important to note that there are some undetectable errors like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SUT     (original) because all combinations exist (UT, SU, ST)</a:t>
            </a:r>
          </a:p>
          <a:p>
            <a:pPr marL="0" lvl="0" indent="0" algn="l" rtl="0">
              <a:spcBef>
                <a:spcPts val="0"/>
              </a:spcBef>
              <a:spcAft>
                <a:spcPts val="0"/>
              </a:spcAft>
              <a:buNone/>
            </a:pPr>
            <a:r>
              <a:rPr lang="en" dirty="0"/>
              <a:t>examples of why it's possible</a:t>
            </a:r>
          </a:p>
          <a:p>
            <a:pPr marL="0" lvl="0" indent="0" algn="l" rtl="0">
              <a:spcBef>
                <a:spcPts val="0"/>
              </a:spcBef>
              <a:spcAft>
                <a:spcPts val="0"/>
              </a:spcAft>
              <a:buNone/>
            </a:pPr>
            <a:r>
              <a:rPr lang="en" dirty="0"/>
              <a:t>CUT     </a:t>
            </a:r>
          </a:p>
          <a:p>
            <a:pPr marL="0" lvl="0" indent="0" algn="l" rtl="0">
              <a:spcBef>
                <a:spcPts val="0"/>
              </a:spcBef>
              <a:spcAft>
                <a:spcPts val="0"/>
              </a:spcAft>
              <a:buNone/>
            </a:pPr>
            <a:r>
              <a:rPr lang="en" dirty="0"/>
              <a:t>SUN</a:t>
            </a:r>
          </a:p>
          <a:p>
            <a:pPr marL="0" lvl="0" indent="0" algn="l" rtl="0">
              <a:spcBef>
                <a:spcPts val="0"/>
              </a:spcBef>
              <a:spcAft>
                <a:spcPts val="0"/>
              </a:spcAft>
              <a:buNone/>
            </a:pPr>
            <a:r>
              <a:rPr lang="en" dirty="0"/>
              <a:t>SAT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957d0cd1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957d0cd1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an example that gives a bigger overview of these combinations existing</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We Looked at words of length 5, which gives us 4*5 = 20/ 2 = 10 combinations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a matrix that shows the existence of these combinations for all words of length 5 that occur at position 5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for example, the combination ab exists as a 5th combination for words that are positioned at 5</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957d0cd1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957d0cd1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First, it should be noted that:</a:t>
            </a:r>
          </a:p>
          <a:p>
            <a:pPr marL="0" lvl="0" indent="0" algn="l" rtl="0">
              <a:spcBef>
                <a:spcPts val="0"/>
              </a:spcBef>
              <a:spcAft>
                <a:spcPts val="0"/>
              </a:spcAft>
              <a:buNone/>
            </a:pPr>
            <a:r>
              <a:rPr lang="en" dirty="0"/>
              <a:t>we only detect words with length 2 to 24</a:t>
            </a:r>
          </a:p>
          <a:p>
            <a:pPr marL="0" lvl="0" indent="0" algn="l" rtl="0">
              <a:spcBef>
                <a:spcPts val="0"/>
              </a:spcBef>
              <a:spcAft>
                <a:spcPts val="0"/>
              </a:spcAft>
              <a:buNone/>
            </a:pPr>
            <a:r>
              <a:rPr lang="en" dirty="0"/>
              <a:t>we do not detect words that contain only numbers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Start with wordlist OCR train with each positions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get all combinations of each letter</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Position for each combination of letter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Match these positions with your </a:t>
            </a:r>
            <a:r>
              <a:rPr lang="en" dirty="0" err="1"/>
              <a:t>digrams</a:t>
            </a:r>
            <a:r>
              <a:rPr lang="en" dirty="0"/>
              <a:t> (which is trained from ground truth data)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the position of the combination does not exist, it will output a 0 and it will be detected as a zero</a:t>
            </a:r>
            <a:endParaRPr dirty="0"/>
          </a:p>
          <a:p>
            <a:pPr marL="0" lvl="0" indent="0" algn="l" rtl="0">
              <a:spcBef>
                <a:spcPts val="0"/>
              </a:spcBef>
              <a:spcAft>
                <a:spcPts val="0"/>
              </a:spcAft>
              <a:buNone/>
            </a:pPr>
            <a:r>
              <a:rPr lang="en" dirty="0"/>
              <a:t>And it will not if the combination does exist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611baecc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611baecc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611baecc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611baecc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By detecting the semantic context of OCRed documents, our algorithm can use topic-specific word frequency information to correct corrupted words.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there has been much focus on improving the accuracy of OCR by incorporating language models to guide error detection and correction, these models are typically global and treat each document equivalently,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even though vocabulary usage varies between documents.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For example, the distribution of words in Car &amp; Driver differs from the distribution of words in the New England Journal of Medicine.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Because these two publications use jargons derived from separate domains, using word frequencies observed in one periodical to correct OCR results from the other could be disastrous.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611baec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611baec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each incorrect word </a:t>
            </a:r>
            <a:r>
              <a:rPr lang="en" dirty="0" err="1"/>
              <a:t>wi</a:t>
            </a:r>
            <a:r>
              <a:rPr lang="en" dirty="0"/>
              <a:t> in the document, we generate a list of all strings that differ from </a:t>
            </a:r>
            <a:r>
              <a:rPr lang="en" dirty="0" err="1"/>
              <a:t>wi</a:t>
            </a:r>
            <a:r>
              <a:rPr lang="en" dirty="0"/>
              <a:t> by zero, one, or two characters.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Due to the combinatorial explosion of this method, we do not consider words that are three or more characters apart from the original string.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each word </a:t>
            </a:r>
            <a:r>
              <a:rPr lang="en" dirty="0" err="1"/>
              <a:t>wc</a:t>
            </a:r>
            <a:r>
              <a:rPr lang="en" dirty="0"/>
              <a:t> in this candidate list, we assign a score based on the particular model that is used and the letters that are flipped. For the simple global frequency approach, this combines the OCR model and the probability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READ SLIDE NOW</a:t>
            </a:r>
          </a:p>
          <a:p>
            <a:pPr marL="0" lvl="0" indent="0" algn="l" rtl="0">
              <a:spcBef>
                <a:spcPts val="0"/>
              </a:spcBef>
              <a:spcAft>
                <a:spcPts val="0"/>
              </a:spcAft>
              <a:buNone/>
            </a:pPr>
            <a:r>
              <a:rPr lang="en-US" dirty="0"/>
              <a:t>T</a:t>
            </a:r>
            <a:r>
              <a:rPr lang="en" dirty="0"/>
              <a:t>he idea is that:</a:t>
            </a:r>
          </a:p>
          <a:p>
            <a:pPr marL="0" lvl="0" indent="0" algn="l" rtl="0">
              <a:spcBef>
                <a:spcPts val="0"/>
              </a:spcBef>
              <a:spcAft>
                <a:spcPts val="0"/>
              </a:spcAft>
              <a:buNone/>
            </a:pPr>
            <a:r>
              <a:rPr lang="en-US" dirty="0"/>
              <a:t>S</a:t>
            </a:r>
            <a:r>
              <a:rPr lang="en" dirty="0"/>
              <a:t>o let’s assume boat is NOT a real word, let’s assume it’s a mistake</a:t>
            </a:r>
          </a:p>
          <a:p>
            <a:pPr marL="0" lvl="0" indent="0" algn="l" rtl="0">
              <a:spcBef>
                <a:spcPts val="0"/>
              </a:spcBef>
              <a:spcAft>
                <a:spcPts val="0"/>
              </a:spcAft>
              <a:buNone/>
            </a:pPr>
            <a:r>
              <a:rPr lang="en-US" dirty="0"/>
              <a:t>if  the topic is clothing, or fashion or </a:t>
            </a:r>
            <a:r>
              <a:rPr lang="en-US" dirty="0" err="1"/>
              <a:t>sometning</a:t>
            </a:r>
            <a:r>
              <a:rPr lang="en-US" dirty="0"/>
              <a:t> similar, there is a higher probability that it will choose the word COAT as the correction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 name="Google Shape;5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4  </a:t>
            </a:r>
            <a:endParaRPr/>
          </a:p>
          <a:p>
            <a:pPr marL="0" lvl="0" indent="0" algn="ctr" rtl="0">
              <a:spcBef>
                <a:spcPts val="0"/>
              </a:spcBef>
              <a:spcAft>
                <a:spcPts val="0"/>
              </a:spcAft>
              <a:buNone/>
            </a:pPr>
            <a:r>
              <a:rPr lang="en"/>
              <a:t>Algorithm Implementation </a:t>
            </a:r>
            <a:endParaRPr/>
          </a:p>
        </p:txBody>
      </p:sp>
      <p:sp>
        <p:nvSpPr>
          <p:cNvPr id="59" name="Google Shape;59;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OCR Error Detection and Error Correction</a:t>
            </a:r>
            <a:endParaRPr/>
          </a:p>
          <a:p>
            <a:pPr marL="0" lvl="0" indent="0" algn="ctr" rtl="0">
              <a:spcBef>
                <a:spcPts val="0"/>
              </a:spcBef>
              <a:spcAft>
                <a:spcPts val="0"/>
              </a:spcAft>
              <a:buNone/>
            </a:pPr>
            <a:endParaRPr/>
          </a:p>
        </p:txBody>
      </p:sp>
      <p:sp>
        <p:nvSpPr>
          <p:cNvPr id="60" name="Google Shape;60;p14"/>
          <p:cNvSpPr/>
          <p:nvPr/>
        </p:nvSpPr>
        <p:spPr>
          <a:xfrm>
            <a:off x="6715600" y="3781450"/>
            <a:ext cx="2058017" cy="101596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p:nvPr/>
        </p:nvSpPr>
        <p:spPr>
          <a:xfrm>
            <a:off x="7023426" y="4023950"/>
            <a:ext cx="1565100" cy="51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a:solidFill>
                  <a:srgbClr val="FFFFFF"/>
                </a:solidFill>
                <a:latin typeface="Walter Turncoat"/>
                <a:ea typeface="Walter Turncoat"/>
                <a:cs typeface="Walter Turncoat"/>
                <a:sym typeface="Walter Turncoat"/>
              </a:rPr>
              <a:t>Group7</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3"/>
          <p:cNvPicPr preferRelativeResize="0"/>
          <p:nvPr/>
        </p:nvPicPr>
        <p:blipFill rotWithShape="1">
          <a:blip r:embed="rId3">
            <a:alphaModFix/>
          </a:blip>
          <a:srcRect l="18615" t="14661" r="21023" b="20805"/>
          <a:stretch/>
        </p:blipFill>
        <p:spPr>
          <a:xfrm>
            <a:off x="0" y="2175100"/>
            <a:ext cx="3090249" cy="857400"/>
          </a:xfrm>
          <a:prstGeom prst="rect">
            <a:avLst/>
          </a:prstGeom>
          <a:noFill/>
          <a:ln>
            <a:noFill/>
          </a:ln>
        </p:spPr>
      </p:pic>
      <p:pic>
        <p:nvPicPr>
          <p:cNvPr id="322" name="Google Shape;322;p23"/>
          <p:cNvPicPr preferRelativeResize="0"/>
          <p:nvPr/>
        </p:nvPicPr>
        <p:blipFill>
          <a:blip r:embed="rId4">
            <a:alphaModFix/>
          </a:blip>
          <a:stretch>
            <a:fillRect/>
          </a:stretch>
        </p:blipFill>
        <p:spPr>
          <a:xfrm>
            <a:off x="3090250" y="64098"/>
            <a:ext cx="6053752" cy="5079401"/>
          </a:xfrm>
          <a:prstGeom prst="rect">
            <a:avLst/>
          </a:prstGeom>
          <a:noFill/>
          <a:ln>
            <a:noFill/>
          </a:ln>
        </p:spPr>
      </p:pic>
      <p:sp>
        <p:nvSpPr>
          <p:cNvPr id="323" name="Google Shape;323;p23"/>
          <p:cNvSpPr txBox="1"/>
          <p:nvPr/>
        </p:nvSpPr>
        <p:spPr>
          <a:xfrm>
            <a:off x="1948775" y="2175100"/>
            <a:ext cx="1141500" cy="857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28" name="Google Shape;3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Pt_k</a:t>
            </a:r>
            <a:endParaRPr>
              <a:solidFill>
                <a:srgbClr val="000000"/>
              </a:solidFill>
            </a:endParaRPr>
          </a:p>
        </p:txBody>
      </p:sp>
      <p:pic>
        <p:nvPicPr>
          <p:cNvPr id="329" name="Google Shape;329;p24"/>
          <p:cNvPicPr preferRelativeResize="0"/>
          <p:nvPr/>
        </p:nvPicPr>
        <p:blipFill>
          <a:blip r:embed="rId3">
            <a:alphaModFix/>
          </a:blip>
          <a:stretch>
            <a:fillRect/>
          </a:stretch>
        </p:blipFill>
        <p:spPr>
          <a:xfrm>
            <a:off x="2215657" y="0"/>
            <a:ext cx="6702137" cy="5143500"/>
          </a:xfrm>
          <a:prstGeom prst="rect">
            <a:avLst/>
          </a:prstGeom>
          <a:noFill/>
          <a:ln>
            <a:noFill/>
          </a:ln>
        </p:spPr>
      </p:pic>
      <p:pic>
        <p:nvPicPr>
          <p:cNvPr id="330" name="Google Shape;330;p24"/>
          <p:cNvPicPr preferRelativeResize="0"/>
          <p:nvPr/>
        </p:nvPicPr>
        <p:blipFill rotWithShape="1">
          <a:blip r:embed="rId4">
            <a:alphaModFix/>
          </a:blip>
          <a:srcRect l="62099" t="32259" r="26394" b="33309"/>
          <a:stretch/>
        </p:blipFill>
        <p:spPr>
          <a:xfrm>
            <a:off x="311700" y="319475"/>
            <a:ext cx="1254624" cy="83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
        <p:cNvGrpSpPr/>
        <p:nvPr/>
      </p:nvGrpSpPr>
      <p:grpSpPr>
        <a:xfrm>
          <a:off x="0" y="0"/>
          <a:ext cx="0" cy="0"/>
          <a:chOff x="0" y="0"/>
          <a:chExt cx="0" cy="0"/>
        </a:xfrm>
      </p:grpSpPr>
      <p:sp>
        <p:nvSpPr>
          <p:cNvPr id="335" name="Google Shape;3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P(w|tk)</a:t>
            </a:r>
            <a:endParaRPr/>
          </a:p>
        </p:txBody>
      </p:sp>
      <p:pic>
        <p:nvPicPr>
          <p:cNvPr id="336" name="Google Shape;336;p25"/>
          <p:cNvPicPr preferRelativeResize="0"/>
          <p:nvPr/>
        </p:nvPicPr>
        <p:blipFill>
          <a:blip r:embed="rId3">
            <a:alphaModFix/>
          </a:blip>
          <a:stretch>
            <a:fillRect/>
          </a:stretch>
        </p:blipFill>
        <p:spPr>
          <a:xfrm>
            <a:off x="2572779" y="1576804"/>
            <a:ext cx="6259509" cy="2511300"/>
          </a:xfrm>
          <a:prstGeom prst="rect">
            <a:avLst/>
          </a:prstGeom>
          <a:noFill/>
          <a:ln>
            <a:noFill/>
          </a:ln>
        </p:spPr>
      </p:pic>
      <p:pic>
        <p:nvPicPr>
          <p:cNvPr id="337" name="Google Shape;337;p25"/>
          <p:cNvPicPr preferRelativeResize="0"/>
          <p:nvPr/>
        </p:nvPicPr>
        <p:blipFill rotWithShape="1">
          <a:blip r:embed="rId4">
            <a:alphaModFix/>
          </a:blip>
          <a:srcRect l="47498" t="18789" r="37264" b="18789"/>
          <a:stretch/>
        </p:blipFill>
        <p:spPr>
          <a:xfrm>
            <a:off x="431275" y="351450"/>
            <a:ext cx="1517500" cy="137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sp>
        <p:nvSpPr>
          <p:cNvPr id="342" name="Google Shape;34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4" name="Google Shape;344;p26"/>
          <p:cNvPicPr preferRelativeResize="0"/>
          <p:nvPr/>
        </p:nvPicPr>
        <p:blipFill>
          <a:blip r:embed="rId3">
            <a:alphaModFix/>
          </a:blip>
          <a:stretch>
            <a:fillRect/>
          </a:stretch>
        </p:blipFill>
        <p:spPr>
          <a:xfrm>
            <a:off x="311700" y="714012"/>
            <a:ext cx="4969825" cy="3715475"/>
          </a:xfrm>
          <a:prstGeom prst="rect">
            <a:avLst/>
          </a:prstGeom>
          <a:noFill/>
          <a:ln>
            <a:noFill/>
          </a:ln>
        </p:spPr>
      </p:pic>
      <p:pic>
        <p:nvPicPr>
          <p:cNvPr id="345" name="Google Shape;345;p26"/>
          <p:cNvPicPr preferRelativeResize="0"/>
          <p:nvPr/>
        </p:nvPicPr>
        <p:blipFill>
          <a:blip r:embed="rId4">
            <a:alphaModFix/>
          </a:blip>
          <a:stretch>
            <a:fillRect/>
          </a:stretch>
        </p:blipFill>
        <p:spPr>
          <a:xfrm>
            <a:off x="5641093" y="714013"/>
            <a:ext cx="3094607" cy="3715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aphicFrame>
        <p:nvGraphicFramePr>
          <p:cNvPr id="350" name="Google Shape;350;p27"/>
          <p:cNvGraphicFramePr/>
          <p:nvPr>
            <p:extLst>
              <p:ext uri="{D42A27DB-BD31-4B8C-83A1-F6EECF244321}">
                <p14:modId xmlns:p14="http://schemas.microsoft.com/office/powerpoint/2010/main" val="931019012"/>
              </p:ext>
            </p:extLst>
          </p:nvPr>
        </p:nvGraphicFramePr>
        <p:xfrm>
          <a:off x="823350" y="714188"/>
          <a:ext cx="7716825" cy="3715125"/>
        </p:xfrm>
        <a:graphic>
          <a:graphicData uri="http://schemas.openxmlformats.org/drawingml/2006/table">
            <a:tbl>
              <a:tblPr>
                <a:noFill/>
                <a:tableStyleId>{F5007FAE-5B36-4BC3-812C-090961476513}</a:tableStyleId>
              </a:tblPr>
              <a:tblGrid>
                <a:gridCol w="2572275">
                  <a:extLst>
                    <a:ext uri="{9D8B030D-6E8A-4147-A177-3AD203B41FA5}">
                      <a16:colId xmlns:a16="http://schemas.microsoft.com/office/drawing/2014/main" val="20000"/>
                    </a:ext>
                  </a:extLst>
                </a:gridCol>
                <a:gridCol w="2572275">
                  <a:extLst>
                    <a:ext uri="{9D8B030D-6E8A-4147-A177-3AD203B41FA5}">
                      <a16:colId xmlns:a16="http://schemas.microsoft.com/office/drawing/2014/main" val="20001"/>
                    </a:ext>
                  </a:extLst>
                </a:gridCol>
                <a:gridCol w="2572275">
                  <a:extLst>
                    <a:ext uri="{9D8B030D-6E8A-4147-A177-3AD203B41FA5}">
                      <a16:colId xmlns:a16="http://schemas.microsoft.com/office/drawing/2014/main" val="20002"/>
                    </a:ext>
                  </a:extLst>
                </a:gridCol>
              </a:tblGrid>
              <a:tr h="901375">
                <a:tc>
                  <a:txBody>
                    <a:bodyPr/>
                    <a:lstStyle/>
                    <a:p>
                      <a:pPr marL="0" lvl="0" indent="0" algn="l" rtl="0">
                        <a:spcBef>
                          <a:spcPts val="0"/>
                        </a:spcBef>
                        <a:spcAft>
                          <a:spcPts val="0"/>
                        </a:spcAft>
                        <a:buNone/>
                      </a:pPr>
                      <a:r>
                        <a:rPr lang="en" sz="1800" b="1">
                          <a:solidFill>
                            <a:schemeClr val="dk1"/>
                          </a:solidFill>
                        </a:rPr>
                        <a:t>Truth</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Tesseract</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Processed Tesseract</a:t>
                      </a:r>
                      <a:endParaRPr sz="1800" b="1">
                        <a:solidFill>
                          <a:schemeClr val="dk1"/>
                        </a:solidFill>
                      </a:endParaRPr>
                    </a:p>
                  </a:txBody>
                  <a:tcPr marL="91425" marR="91425" marT="91425" marB="91425"/>
                </a:tc>
                <a:extLst>
                  <a:ext uri="{0D108BD9-81ED-4DB2-BD59-A6C34878D82A}">
                    <a16:rowId xmlns:a16="http://schemas.microsoft.com/office/drawing/2014/main" val="10000"/>
                  </a:ext>
                </a:extLst>
              </a:tr>
              <a:tr h="562750">
                <a:tc>
                  <a:txBody>
                    <a:bodyPr/>
                    <a:lstStyle/>
                    <a:p>
                      <a:pPr marL="0" lvl="0" indent="0" algn="l" rtl="0">
                        <a:spcBef>
                          <a:spcPts val="0"/>
                        </a:spcBef>
                        <a:spcAft>
                          <a:spcPts val="0"/>
                        </a:spcAft>
                        <a:buNone/>
                      </a:pPr>
                      <a:r>
                        <a:rPr lang="en" sz="1800">
                          <a:solidFill>
                            <a:schemeClr val="dk1"/>
                          </a:solidFill>
                        </a:rPr>
                        <a:t>exhibit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exhlblt</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exhibit</a:t>
                      </a:r>
                      <a:endParaRPr sz="1800">
                        <a:solidFill>
                          <a:schemeClr val="dk1"/>
                        </a:solidFill>
                      </a:endParaRPr>
                    </a:p>
                  </a:txBody>
                  <a:tcPr marL="91425" marR="91425" marT="91425" marB="91425"/>
                </a:tc>
                <a:extLst>
                  <a:ext uri="{0D108BD9-81ED-4DB2-BD59-A6C34878D82A}">
                    <a16:rowId xmlns:a16="http://schemas.microsoft.com/office/drawing/2014/main" val="10001"/>
                  </a:ext>
                </a:extLst>
              </a:tr>
              <a:tr h="562750">
                <a:tc>
                  <a:txBody>
                    <a:bodyPr/>
                    <a:lstStyle/>
                    <a:p>
                      <a:pPr marL="0" lvl="0" indent="0" algn="l" rtl="0">
                        <a:spcBef>
                          <a:spcPts val="0"/>
                        </a:spcBef>
                        <a:spcAft>
                          <a:spcPts val="0"/>
                        </a:spcAft>
                        <a:buNone/>
                      </a:pPr>
                      <a:r>
                        <a:rPr lang="en" sz="1800">
                          <a:solidFill>
                            <a:schemeClr val="dk1"/>
                          </a:solidFill>
                        </a:rPr>
                        <a:t>driver</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dirty="0" err="1">
                          <a:solidFill>
                            <a:schemeClr val="dk1"/>
                          </a:solidFill>
                        </a:rPr>
                        <a:t>drlver</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driver</a:t>
                      </a:r>
                      <a:endParaRPr sz="1800">
                        <a:solidFill>
                          <a:schemeClr val="dk1"/>
                        </a:solidFill>
                      </a:endParaRPr>
                    </a:p>
                  </a:txBody>
                  <a:tcPr marL="91425" marR="91425" marT="91425" marB="91425"/>
                </a:tc>
                <a:extLst>
                  <a:ext uri="{0D108BD9-81ED-4DB2-BD59-A6C34878D82A}">
                    <a16:rowId xmlns:a16="http://schemas.microsoft.com/office/drawing/2014/main" val="10002"/>
                  </a:ext>
                </a:extLst>
              </a:tr>
              <a:tr h="562750">
                <a:tc>
                  <a:txBody>
                    <a:bodyPr/>
                    <a:lstStyle/>
                    <a:p>
                      <a:pPr marL="0" lvl="0" indent="0" algn="l" rtl="0">
                        <a:spcBef>
                          <a:spcPts val="0"/>
                        </a:spcBef>
                        <a:spcAft>
                          <a:spcPts val="0"/>
                        </a:spcAft>
                        <a:buNone/>
                      </a:pPr>
                      <a:r>
                        <a:rPr lang="en-US" sz="1800" dirty="0">
                          <a:solidFill>
                            <a:schemeClr val="dk1"/>
                          </a:solidFill>
                        </a:rPr>
                        <a:t>W</a:t>
                      </a:r>
                      <a:r>
                        <a:rPr lang="en" sz="1800" dirty="0" err="1">
                          <a:solidFill>
                            <a:schemeClr val="dk1"/>
                          </a:solidFill>
                        </a:rPr>
                        <a:t>illiam</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US" sz="1800" dirty="0">
                          <a:solidFill>
                            <a:schemeClr val="dk1"/>
                          </a:solidFill>
                        </a:rPr>
                        <a:t>W</a:t>
                      </a:r>
                      <a:r>
                        <a:rPr lang="en" sz="1800" dirty="0" err="1">
                          <a:solidFill>
                            <a:schemeClr val="dk1"/>
                          </a:solidFill>
                        </a:rPr>
                        <a:t>llllam</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dirty="0" err="1">
                          <a:solidFill>
                            <a:schemeClr val="dk1"/>
                          </a:solidFill>
                        </a:rPr>
                        <a:t>william</a:t>
                      </a:r>
                      <a:endParaRPr sz="1800" dirty="0">
                        <a:solidFill>
                          <a:schemeClr val="dk1"/>
                        </a:solidFill>
                      </a:endParaRPr>
                    </a:p>
                  </a:txBody>
                  <a:tcPr marL="91425" marR="91425" marT="91425" marB="91425"/>
                </a:tc>
                <a:extLst>
                  <a:ext uri="{0D108BD9-81ED-4DB2-BD59-A6C34878D82A}">
                    <a16:rowId xmlns:a16="http://schemas.microsoft.com/office/drawing/2014/main" val="10003"/>
                  </a:ext>
                </a:extLst>
              </a:tr>
              <a:tr h="562750">
                <a:tc>
                  <a:txBody>
                    <a:bodyPr/>
                    <a:lstStyle/>
                    <a:p>
                      <a:pPr marL="0" lvl="0" indent="0" algn="l" rtl="0">
                        <a:spcBef>
                          <a:spcPts val="0"/>
                        </a:spcBef>
                        <a:spcAft>
                          <a:spcPts val="0"/>
                        </a:spcAft>
                        <a:buNone/>
                      </a:pPr>
                      <a:r>
                        <a:rPr lang="en" sz="1800">
                          <a:solidFill>
                            <a:schemeClr val="dk1"/>
                          </a:solidFill>
                        </a:rPr>
                        <a:t>in</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 sz="1800" dirty="0">
                          <a:solidFill>
                            <a:schemeClr val="dk1"/>
                          </a:solidFill>
                        </a:rPr>
                        <a:t>1n</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rPr>
                        <a:t>an</a:t>
                      </a:r>
                      <a:endParaRPr sz="1800">
                        <a:solidFill>
                          <a:schemeClr val="dk1"/>
                        </a:solidFill>
                      </a:endParaRPr>
                    </a:p>
                  </a:txBody>
                  <a:tcPr marL="91425" marR="91425" marT="91425" marB="91425"/>
                </a:tc>
                <a:extLst>
                  <a:ext uri="{0D108BD9-81ED-4DB2-BD59-A6C34878D82A}">
                    <a16:rowId xmlns:a16="http://schemas.microsoft.com/office/drawing/2014/main" val="10004"/>
                  </a:ext>
                </a:extLst>
              </a:tr>
              <a:tr h="562750">
                <a:tc>
                  <a:txBody>
                    <a:bodyPr/>
                    <a:lstStyle/>
                    <a:p>
                      <a:pPr marL="0" lvl="0" indent="0" algn="l" rtl="0">
                        <a:spcBef>
                          <a:spcPts val="0"/>
                        </a:spcBef>
                        <a:spcAft>
                          <a:spcPts val="0"/>
                        </a:spcAft>
                        <a:buNone/>
                      </a:pPr>
                      <a:r>
                        <a:rPr lang="en-US" sz="1800" dirty="0">
                          <a:solidFill>
                            <a:schemeClr val="dk1"/>
                          </a:solidFill>
                        </a:rPr>
                        <a:t>I</a:t>
                      </a:r>
                      <a:r>
                        <a:rPr lang="en" sz="1800" dirty="0" err="1">
                          <a:solidFill>
                            <a:schemeClr val="dk1"/>
                          </a:solidFill>
                        </a:rPr>
                        <a:t>ndicated</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dirty="0">
                          <a:solidFill>
                            <a:schemeClr val="dk1"/>
                          </a:solidFill>
                        </a:rPr>
                        <a:t>1nd1cated</a:t>
                      </a:r>
                      <a:endParaRPr sz="18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dirty="0">
                          <a:solidFill>
                            <a:schemeClr val="dk1"/>
                          </a:solidFill>
                        </a:rPr>
                        <a:t>indicated</a:t>
                      </a:r>
                      <a:endParaRPr sz="1800" dirty="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4"/>
        <p:cNvGrpSpPr/>
        <p:nvPr/>
      </p:nvGrpSpPr>
      <p:grpSpPr>
        <a:xfrm>
          <a:off x="0" y="0"/>
          <a:ext cx="0" cy="0"/>
          <a:chOff x="0" y="0"/>
          <a:chExt cx="0" cy="0"/>
        </a:xfrm>
      </p:grpSpPr>
      <p:sp>
        <p:nvSpPr>
          <p:cNvPr id="355" name="Google Shape;355;p28"/>
          <p:cNvSpPr txBox="1">
            <a:spLocks noGrp="1"/>
          </p:cNvSpPr>
          <p:nvPr>
            <p:ph type="title"/>
          </p:nvPr>
        </p:nvSpPr>
        <p:spPr>
          <a:xfrm>
            <a:off x="58325" y="52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Precision and Recall for Word Separation</a:t>
            </a:r>
            <a:endParaRPr>
              <a:solidFill>
                <a:srgbClr val="000000"/>
              </a:solidFill>
            </a:endParaRPr>
          </a:p>
        </p:txBody>
      </p:sp>
      <p:sp>
        <p:nvSpPr>
          <p:cNvPr id="356" name="Google Shape;356;p28"/>
          <p:cNvSpPr txBox="1">
            <a:spLocks noGrp="1"/>
          </p:cNvSpPr>
          <p:nvPr>
            <p:ph type="body" idx="1"/>
          </p:nvPr>
        </p:nvSpPr>
        <p:spPr>
          <a:xfrm>
            <a:off x="0" y="1266500"/>
            <a:ext cx="2369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Tesseract_recall: </a:t>
            </a:r>
            <a:r>
              <a:rPr lang="en" sz="1600" b="1">
                <a:solidFill>
                  <a:srgbClr val="000000"/>
                </a:solidFill>
              </a:rPr>
              <a:t>0.633</a:t>
            </a:r>
            <a:r>
              <a:rPr lang="en" sz="1600">
                <a:solidFill>
                  <a:srgbClr val="000000"/>
                </a:solidFill>
              </a:rPr>
              <a:t> </a:t>
            </a:r>
            <a:endParaRPr sz="1600">
              <a:solidFill>
                <a:srgbClr val="000000"/>
              </a:solidFill>
            </a:endParaRPr>
          </a:p>
          <a:p>
            <a:pPr marL="0" lvl="0" indent="0" algn="l" rtl="0">
              <a:spcBef>
                <a:spcPts val="1600"/>
              </a:spcBef>
              <a:spcAft>
                <a:spcPts val="0"/>
              </a:spcAft>
              <a:buClr>
                <a:srgbClr val="000000"/>
              </a:buClr>
              <a:buSzPts val="1100"/>
              <a:buFont typeface="Arial"/>
              <a:buNone/>
            </a:pPr>
            <a:r>
              <a:rPr lang="en" sz="1600">
                <a:solidFill>
                  <a:srgbClr val="000000"/>
                </a:solidFill>
              </a:rPr>
              <a:t>Tesseract_precision : </a:t>
            </a:r>
            <a:r>
              <a:rPr lang="en" sz="1600" b="1">
                <a:solidFill>
                  <a:srgbClr val="000000"/>
                </a:solidFill>
              </a:rPr>
              <a:t>0.63</a:t>
            </a:r>
            <a:endParaRPr sz="1600" b="1">
              <a:solidFill>
                <a:srgbClr val="000000"/>
              </a:solidFill>
            </a:endParaRPr>
          </a:p>
          <a:p>
            <a:pPr marL="0" lvl="0" indent="0" algn="l" rtl="0">
              <a:spcBef>
                <a:spcPts val="1600"/>
              </a:spcBef>
              <a:spcAft>
                <a:spcPts val="0"/>
              </a:spcAft>
              <a:buNone/>
            </a:pPr>
            <a:endParaRPr sz="1600">
              <a:solidFill>
                <a:srgbClr val="000000"/>
              </a:solidFill>
            </a:endParaRPr>
          </a:p>
          <a:p>
            <a:pPr marL="0" lvl="0" indent="0" algn="l" rtl="0">
              <a:spcBef>
                <a:spcPts val="1600"/>
              </a:spcBef>
              <a:spcAft>
                <a:spcPts val="0"/>
              </a:spcAft>
              <a:buNone/>
            </a:pPr>
            <a:r>
              <a:rPr lang="en" sz="1600">
                <a:solidFill>
                  <a:srgbClr val="000000"/>
                </a:solidFill>
              </a:rPr>
              <a:t>Processed_Tesseract recall:</a:t>
            </a:r>
            <a:r>
              <a:rPr lang="en" sz="1600" b="1">
                <a:solidFill>
                  <a:srgbClr val="000000"/>
                </a:solidFill>
              </a:rPr>
              <a:t> 0.31 </a:t>
            </a:r>
            <a:endParaRPr sz="1600" b="1">
              <a:solidFill>
                <a:srgbClr val="000000"/>
              </a:solidFill>
            </a:endParaRPr>
          </a:p>
          <a:p>
            <a:pPr marL="0" lvl="0" indent="0" algn="l" rtl="0">
              <a:spcBef>
                <a:spcPts val="1600"/>
              </a:spcBef>
              <a:spcAft>
                <a:spcPts val="0"/>
              </a:spcAft>
              <a:buNone/>
            </a:pPr>
            <a:r>
              <a:rPr lang="en" sz="1600">
                <a:solidFill>
                  <a:srgbClr val="000000"/>
                </a:solidFill>
              </a:rPr>
              <a:t>Processed_Tesseract precision: </a:t>
            </a:r>
            <a:r>
              <a:rPr lang="en" sz="1600" b="1">
                <a:solidFill>
                  <a:srgbClr val="000000"/>
                </a:solidFill>
              </a:rPr>
              <a:t>0.34</a:t>
            </a:r>
            <a:endParaRPr sz="1600" b="1">
              <a:solidFill>
                <a:srgbClr val="000000"/>
              </a:solidFill>
            </a:endParaRPr>
          </a:p>
          <a:p>
            <a:pPr marL="0" lvl="0" indent="0" algn="l" rtl="0">
              <a:spcBef>
                <a:spcPts val="1600"/>
              </a:spcBef>
              <a:spcAft>
                <a:spcPts val="1600"/>
              </a:spcAft>
              <a:buNone/>
            </a:pPr>
            <a:endParaRPr/>
          </a:p>
        </p:txBody>
      </p:sp>
      <p:pic>
        <p:nvPicPr>
          <p:cNvPr id="357" name="Google Shape;357;p28"/>
          <p:cNvPicPr preferRelativeResize="0"/>
          <p:nvPr/>
        </p:nvPicPr>
        <p:blipFill>
          <a:blip r:embed="rId3">
            <a:alphaModFix/>
          </a:blip>
          <a:stretch>
            <a:fillRect/>
          </a:stretch>
        </p:blipFill>
        <p:spPr>
          <a:xfrm>
            <a:off x="2660425" y="624975"/>
            <a:ext cx="6299250" cy="426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Precision and Recall </a:t>
            </a:r>
            <a:endParaRPr sz="2400"/>
          </a:p>
          <a:p>
            <a:pPr marL="0" lvl="0" indent="0" algn="l" rtl="0">
              <a:spcBef>
                <a:spcPts val="0"/>
              </a:spcBef>
              <a:spcAft>
                <a:spcPts val="0"/>
              </a:spcAft>
              <a:buNone/>
            </a:pPr>
            <a:r>
              <a:rPr lang="en" sz="2400"/>
              <a:t>For character separation</a:t>
            </a:r>
            <a:endParaRPr sz="2400"/>
          </a:p>
        </p:txBody>
      </p:sp>
      <p:sp>
        <p:nvSpPr>
          <p:cNvPr id="363" name="Google Shape;363;p29"/>
          <p:cNvSpPr txBox="1">
            <a:spLocks noGrp="1"/>
          </p:cNvSpPr>
          <p:nvPr>
            <p:ph type="body" idx="1"/>
          </p:nvPr>
        </p:nvSpPr>
        <p:spPr>
          <a:xfrm>
            <a:off x="311700" y="14220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FFFFFF"/>
                </a:solidFill>
              </a:rPr>
              <a:t>Tesseract_mean</a:t>
            </a:r>
            <a:r>
              <a:rPr lang="en" dirty="0">
                <a:solidFill>
                  <a:srgbClr val="FFFFFF"/>
                </a:solidFill>
              </a:rPr>
              <a:t> = 0.82</a:t>
            </a:r>
            <a:endParaRPr dirty="0">
              <a:solidFill>
                <a:srgbClr val="FFFFFF"/>
              </a:solidFill>
            </a:endParaRPr>
          </a:p>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r>
              <a:rPr lang="en" dirty="0" err="1">
                <a:solidFill>
                  <a:srgbClr val="FFFFFF"/>
                </a:solidFill>
              </a:rPr>
              <a:t>Processed_mean</a:t>
            </a:r>
            <a:r>
              <a:rPr lang="en" dirty="0">
                <a:solidFill>
                  <a:srgbClr val="FFFFFF"/>
                </a:solidFill>
              </a:rPr>
              <a:t> = 0.56</a:t>
            </a:r>
            <a:endParaRPr dirty="0">
              <a:solidFill>
                <a:srgbClr val="FFFFFF"/>
              </a:solidFill>
            </a:endParaRPr>
          </a:p>
        </p:txBody>
      </p:sp>
      <p:pic>
        <p:nvPicPr>
          <p:cNvPr id="364" name="Google Shape;364;p29"/>
          <p:cNvPicPr preferRelativeResize="0"/>
          <p:nvPr/>
        </p:nvPicPr>
        <p:blipFill>
          <a:blip r:embed="rId3">
            <a:alphaModFix/>
          </a:blip>
          <a:stretch>
            <a:fillRect/>
          </a:stretch>
        </p:blipFill>
        <p:spPr>
          <a:xfrm>
            <a:off x="4008141" y="0"/>
            <a:ext cx="513586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Improvements</a:t>
            </a:r>
            <a:endParaRPr/>
          </a:p>
        </p:txBody>
      </p:sp>
      <p:sp>
        <p:nvSpPr>
          <p:cNvPr id="370" name="Google Shape;37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dirty="0">
                <a:solidFill>
                  <a:srgbClr val="FFFFFF"/>
                </a:solidFill>
              </a:rPr>
              <a:t>Topic modeling by line instead of by document </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Cross validation </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Iterative contextual modeling </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External dictionary</a:t>
            </a:r>
          </a:p>
          <a:p>
            <a:pPr marL="457200" lvl="0" indent="-342900" algn="l" rtl="0">
              <a:spcBef>
                <a:spcPts val="0"/>
              </a:spcBef>
              <a:spcAft>
                <a:spcPts val="0"/>
              </a:spcAft>
              <a:buClr>
                <a:srgbClr val="FFFFFF"/>
              </a:buClr>
              <a:buSzPts val="1800"/>
              <a:buChar char="-"/>
            </a:pPr>
            <a:r>
              <a:rPr lang="en" dirty="0">
                <a:solidFill>
                  <a:srgbClr val="FFFFFF"/>
                </a:solidFill>
              </a:rPr>
              <a:t>Dynamic matching using network modeling</a:t>
            </a:r>
            <a:endParaRPr dirty="0">
              <a:solidFill>
                <a:srgbClr val="FFFFFF"/>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7" name="Google Shape;67;p15"/>
          <p:cNvSpPr txBox="1">
            <a:spLocks noGrp="1"/>
          </p:cNvSpPr>
          <p:nvPr>
            <p:ph type="body" idx="1"/>
          </p:nvPr>
        </p:nvSpPr>
        <p:spPr>
          <a:xfrm>
            <a:off x="623400" y="965259"/>
            <a:ext cx="8520600" cy="321260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dirty="0">
                <a:solidFill>
                  <a:srgbClr val="FFFFFF"/>
                </a:solidFill>
              </a:rPr>
              <a:t>Error detection - Paper D2 </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Letter N-gram</a:t>
            </a:r>
          </a:p>
          <a:p>
            <a:pPr marL="596900" lvl="1" indent="0">
              <a:spcBef>
                <a:spcPts val="0"/>
              </a:spcBef>
              <a:buClr>
                <a:srgbClr val="FFFFFF"/>
              </a:buClr>
              <a:buNone/>
            </a:pPr>
            <a:endParaRPr lang="en-US" dirty="0">
              <a:solidFill>
                <a:schemeClr val="tx1"/>
              </a:solidFill>
            </a:endParaRPr>
          </a:p>
          <a:p>
            <a:pPr marL="596900" lvl="1" indent="0">
              <a:spcBef>
                <a:spcPts val="0"/>
              </a:spcBef>
              <a:buClr>
                <a:srgbClr val="FFFFFF"/>
              </a:buClr>
              <a:buNone/>
            </a:pPr>
            <a:r>
              <a:rPr lang="en-US" dirty="0">
                <a:solidFill>
                  <a:schemeClr val="tx1"/>
                </a:solidFill>
              </a:rPr>
              <a:t> </a:t>
            </a:r>
            <a:r>
              <a:rPr lang="en-US" dirty="0" err="1">
                <a:solidFill>
                  <a:schemeClr val="tx1"/>
                </a:solidFill>
              </a:rPr>
              <a:t>Riseman</a:t>
            </a:r>
            <a:r>
              <a:rPr lang="en-US" dirty="0">
                <a:solidFill>
                  <a:schemeClr val="tx1"/>
                </a:solidFill>
              </a:rPr>
              <a:t>, E. M., &amp; Hanson, A. R. (1974). A contextual postprocessing system for error correction using binary n-grams. IEEE Transactions on Computers, 100(5), 480-493. </a:t>
            </a:r>
          </a:p>
          <a:p>
            <a:pPr marL="596900" lvl="1" indent="0">
              <a:spcBef>
                <a:spcPts val="0"/>
              </a:spcBef>
              <a:buClr>
                <a:srgbClr val="FFFFFF"/>
              </a:buClr>
              <a:buNone/>
            </a:pPr>
            <a:endParaRPr dirty="0">
              <a:solidFill>
                <a:schemeClr val="tx1"/>
              </a:solidFill>
            </a:endParaRPr>
          </a:p>
          <a:p>
            <a:pPr marL="457200" lvl="0" indent="-342900" algn="l" rtl="0">
              <a:spcBef>
                <a:spcPts val="0"/>
              </a:spcBef>
              <a:spcAft>
                <a:spcPts val="0"/>
              </a:spcAft>
              <a:buClr>
                <a:srgbClr val="FFFFFF"/>
              </a:buClr>
              <a:buSzPts val="1800"/>
              <a:buChar char="●"/>
            </a:pPr>
            <a:r>
              <a:rPr lang="en" dirty="0">
                <a:solidFill>
                  <a:srgbClr val="FFFFFF"/>
                </a:solidFill>
              </a:rPr>
              <a:t>Error correction - Paper C5</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Topic Models</a:t>
            </a:r>
          </a:p>
          <a:p>
            <a:pPr marL="596900" lvl="1" indent="0" algn="l" rtl="0">
              <a:spcBef>
                <a:spcPts val="0"/>
              </a:spcBef>
              <a:spcAft>
                <a:spcPts val="0"/>
              </a:spcAft>
              <a:buClr>
                <a:srgbClr val="FFFFFF"/>
              </a:buClr>
              <a:buSzPts val="1400"/>
              <a:buNone/>
            </a:pPr>
            <a:endParaRPr lang="en" dirty="0">
              <a:solidFill>
                <a:srgbClr val="FFFFFF"/>
              </a:solidFill>
            </a:endParaRPr>
          </a:p>
          <a:p>
            <a:pPr marL="596900" lvl="1" indent="0">
              <a:spcBef>
                <a:spcPts val="0"/>
              </a:spcBef>
              <a:buClr>
                <a:srgbClr val="FFFFFF"/>
              </a:buClr>
              <a:buNone/>
            </a:pPr>
            <a:r>
              <a:rPr lang="en-US" dirty="0">
                <a:solidFill>
                  <a:schemeClr val="tx1"/>
                </a:solidFill>
              </a:rPr>
              <a:t>M., Ross, M., &amp; Learned-Miller, E. (2007, September). Context-sensitive error correction: Using topic models to improve OCR. In Document Analysis and Recognition, 2007. ICDAR 2007. Ninth International Conference on (Vol. 2, pp. 1168-1172). IEEE. </a:t>
            </a:r>
            <a:endParaRPr lang="en"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 Detection - Letter N-gram</a:t>
            </a:r>
            <a:endParaRPr/>
          </a:p>
        </p:txBody>
      </p:sp>
      <p:sp>
        <p:nvSpPr>
          <p:cNvPr id="73" name="Google Shape;73;p16"/>
          <p:cNvSpPr/>
          <p:nvPr/>
        </p:nvSpPr>
        <p:spPr>
          <a:xfrm>
            <a:off x="3290098" y="2411955"/>
            <a:ext cx="1437600" cy="14373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Word Table</a:t>
            </a:r>
            <a:endParaRPr sz="1600">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(Position)</a:t>
            </a:r>
            <a:endParaRPr>
              <a:solidFill>
                <a:srgbClr val="FFFFFF"/>
              </a:solidFill>
              <a:latin typeface="Sniglet"/>
              <a:ea typeface="Sniglet"/>
              <a:cs typeface="Sniglet"/>
              <a:sym typeface="Sniglet"/>
            </a:endParaRPr>
          </a:p>
        </p:txBody>
      </p:sp>
      <p:grpSp>
        <p:nvGrpSpPr>
          <p:cNvPr id="74" name="Google Shape;74;p16"/>
          <p:cNvGrpSpPr/>
          <p:nvPr/>
        </p:nvGrpSpPr>
        <p:grpSpPr>
          <a:xfrm>
            <a:off x="274574" y="2510912"/>
            <a:ext cx="2695225" cy="291671"/>
            <a:chOff x="276300" y="3573230"/>
            <a:chExt cx="2934377" cy="538038"/>
          </a:xfrm>
        </p:grpSpPr>
        <p:grpSp>
          <p:nvGrpSpPr>
            <p:cNvPr id="75" name="Google Shape;75;p16"/>
            <p:cNvGrpSpPr/>
            <p:nvPr/>
          </p:nvGrpSpPr>
          <p:grpSpPr>
            <a:xfrm rot="76808">
              <a:off x="281252" y="3605837"/>
              <a:ext cx="2924475" cy="472823"/>
              <a:chOff x="429951" y="3904101"/>
              <a:chExt cx="5444590" cy="787576"/>
            </a:xfrm>
          </p:grpSpPr>
          <p:grpSp>
            <p:nvGrpSpPr>
              <p:cNvPr id="76" name="Google Shape;76;p16"/>
              <p:cNvGrpSpPr/>
              <p:nvPr/>
            </p:nvGrpSpPr>
            <p:grpSpPr>
              <a:xfrm rot="5400000">
                <a:off x="1450501" y="2942400"/>
                <a:ext cx="728726" cy="2769828"/>
                <a:chOff x="6358426" y="1095300"/>
                <a:chExt cx="728726" cy="2769828"/>
              </a:xfrm>
            </p:grpSpPr>
            <p:sp>
              <p:nvSpPr>
                <p:cNvPr id="77" name="Google Shape;77;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6"/>
              <p:cNvGrpSpPr/>
              <p:nvPr/>
            </p:nvGrpSpPr>
            <p:grpSpPr>
              <a:xfrm rot="5400000">
                <a:off x="4125264" y="2883550"/>
                <a:ext cx="728726" cy="2769828"/>
                <a:chOff x="6358426" y="1095300"/>
                <a:chExt cx="728726" cy="2769828"/>
              </a:xfrm>
            </p:grpSpPr>
            <p:sp>
              <p:nvSpPr>
                <p:cNvPr id="86" name="Google Shape;86;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oogle Shape;94;p16"/>
            <p:cNvGrpSpPr/>
            <p:nvPr/>
          </p:nvGrpSpPr>
          <p:grpSpPr>
            <a:xfrm rot="-5323145">
              <a:off x="297781" y="3695658"/>
              <a:ext cx="323294" cy="250729"/>
              <a:chOff x="501042" y="4397833"/>
              <a:chExt cx="339296" cy="255729"/>
            </a:xfrm>
          </p:grpSpPr>
          <p:sp>
            <p:nvSpPr>
              <p:cNvPr id="95" name="Google Shape;95;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6"/>
            <p:cNvGrpSpPr/>
            <p:nvPr/>
          </p:nvGrpSpPr>
          <p:grpSpPr>
            <a:xfrm rot="-5323145">
              <a:off x="548418" y="3701272"/>
              <a:ext cx="323294" cy="250729"/>
              <a:chOff x="501042" y="4397833"/>
              <a:chExt cx="339296" cy="255729"/>
            </a:xfrm>
          </p:grpSpPr>
          <p:sp>
            <p:nvSpPr>
              <p:cNvPr id="98" name="Google Shape;98;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6"/>
            <p:cNvGrpSpPr/>
            <p:nvPr/>
          </p:nvGrpSpPr>
          <p:grpSpPr>
            <a:xfrm rot="-5323145">
              <a:off x="841825" y="3707844"/>
              <a:ext cx="323294" cy="250729"/>
              <a:chOff x="501042" y="4397833"/>
              <a:chExt cx="339296" cy="255729"/>
            </a:xfrm>
          </p:grpSpPr>
          <p:sp>
            <p:nvSpPr>
              <p:cNvPr id="101" name="Google Shape;101;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6"/>
            <p:cNvGrpSpPr/>
            <p:nvPr/>
          </p:nvGrpSpPr>
          <p:grpSpPr>
            <a:xfrm rot="-5323145">
              <a:off x="1135256" y="3714416"/>
              <a:ext cx="323294" cy="250729"/>
              <a:chOff x="501042" y="4397833"/>
              <a:chExt cx="339296" cy="255729"/>
            </a:xfrm>
          </p:grpSpPr>
          <p:sp>
            <p:nvSpPr>
              <p:cNvPr id="104" name="Google Shape;104;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6"/>
            <p:cNvGrpSpPr/>
            <p:nvPr/>
          </p:nvGrpSpPr>
          <p:grpSpPr>
            <a:xfrm rot="-5323145">
              <a:off x="1429490" y="3684597"/>
              <a:ext cx="323294" cy="250729"/>
              <a:chOff x="501042" y="4397833"/>
              <a:chExt cx="339296" cy="255729"/>
            </a:xfrm>
          </p:grpSpPr>
          <p:sp>
            <p:nvSpPr>
              <p:cNvPr id="107" name="Google Shape;107;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6"/>
            <p:cNvGrpSpPr/>
            <p:nvPr/>
          </p:nvGrpSpPr>
          <p:grpSpPr>
            <a:xfrm rot="-5323145">
              <a:off x="1722909" y="3691169"/>
              <a:ext cx="323294" cy="250729"/>
              <a:chOff x="501042" y="4397833"/>
              <a:chExt cx="339296" cy="255729"/>
            </a:xfrm>
          </p:grpSpPr>
          <p:sp>
            <p:nvSpPr>
              <p:cNvPr id="110" name="Google Shape;110;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6"/>
            <p:cNvGrpSpPr/>
            <p:nvPr/>
          </p:nvGrpSpPr>
          <p:grpSpPr>
            <a:xfrm rot="-5323145">
              <a:off x="2016328" y="3697741"/>
              <a:ext cx="323294" cy="250729"/>
              <a:chOff x="501042" y="4397833"/>
              <a:chExt cx="339296" cy="255729"/>
            </a:xfrm>
          </p:grpSpPr>
          <p:sp>
            <p:nvSpPr>
              <p:cNvPr id="113" name="Google Shape;113;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6"/>
            <p:cNvGrpSpPr/>
            <p:nvPr/>
          </p:nvGrpSpPr>
          <p:grpSpPr>
            <a:xfrm rot="-5323145">
              <a:off x="2309747" y="3704313"/>
              <a:ext cx="323294" cy="250729"/>
              <a:chOff x="501042" y="4397833"/>
              <a:chExt cx="339296" cy="255729"/>
            </a:xfrm>
          </p:grpSpPr>
          <p:sp>
            <p:nvSpPr>
              <p:cNvPr id="116" name="Google Shape;116;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6"/>
            <p:cNvGrpSpPr/>
            <p:nvPr/>
          </p:nvGrpSpPr>
          <p:grpSpPr>
            <a:xfrm rot="-5323145">
              <a:off x="2603166" y="3710885"/>
              <a:ext cx="323294" cy="250729"/>
              <a:chOff x="501042" y="4397833"/>
              <a:chExt cx="339296" cy="255729"/>
            </a:xfrm>
          </p:grpSpPr>
          <p:sp>
            <p:nvSpPr>
              <p:cNvPr id="119" name="Google Shape;119;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6"/>
            <p:cNvGrpSpPr/>
            <p:nvPr/>
          </p:nvGrpSpPr>
          <p:grpSpPr>
            <a:xfrm rot="-5322955">
              <a:off x="2865160" y="3741475"/>
              <a:ext cx="336123" cy="201540"/>
              <a:chOff x="501042" y="4397833"/>
              <a:chExt cx="339296" cy="255729"/>
            </a:xfrm>
          </p:grpSpPr>
          <p:sp>
            <p:nvSpPr>
              <p:cNvPr id="122" name="Google Shape;122;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16"/>
          <p:cNvSpPr/>
          <p:nvPr/>
        </p:nvSpPr>
        <p:spPr>
          <a:xfrm>
            <a:off x="7580042" y="3357897"/>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p:txBody>
      </p:sp>
      <p:grpSp>
        <p:nvGrpSpPr>
          <p:cNvPr id="125" name="Google Shape;125;p16"/>
          <p:cNvGrpSpPr/>
          <p:nvPr/>
        </p:nvGrpSpPr>
        <p:grpSpPr>
          <a:xfrm rot="1181460">
            <a:off x="2497483" y="3715775"/>
            <a:ext cx="1296806" cy="916604"/>
            <a:chOff x="1113100" y="2199475"/>
            <a:chExt cx="801900" cy="709925"/>
          </a:xfrm>
        </p:grpSpPr>
        <p:sp>
          <p:nvSpPr>
            <p:cNvPr id="126" name="Google Shape;126;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6"/>
          <p:cNvGrpSpPr/>
          <p:nvPr/>
        </p:nvGrpSpPr>
        <p:grpSpPr>
          <a:xfrm rot="10690853" flipH="1">
            <a:off x="2552981" y="1483747"/>
            <a:ext cx="1341373" cy="846446"/>
            <a:chOff x="1113100" y="2199475"/>
            <a:chExt cx="801900" cy="709925"/>
          </a:xfrm>
        </p:grpSpPr>
        <p:sp>
          <p:nvSpPr>
            <p:cNvPr id="129" name="Google Shape;129;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6"/>
          <p:cNvGrpSpPr/>
          <p:nvPr/>
        </p:nvGrpSpPr>
        <p:grpSpPr>
          <a:xfrm rot="-3213735" flipH="1">
            <a:off x="1608893" y="3529711"/>
            <a:ext cx="855463" cy="166501"/>
            <a:chOff x="2266178" y="2764475"/>
            <a:chExt cx="1792245" cy="232966"/>
          </a:xfrm>
        </p:grpSpPr>
        <p:sp>
          <p:nvSpPr>
            <p:cNvPr id="132" name="Google Shape;132;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6"/>
          <p:cNvGrpSpPr/>
          <p:nvPr/>
        </p:nvGrpSpPr>
        <p:grpSpPr>
          <a:xfrm rot="7892528" flipH="1">
            <a:off x="302002" y="2029080"/>
            <a:ext cx="932917" cy="167230"/>
            <a:chOff x="2266178" y="2764475"/>
            <a:chExt cx="1792245" cy="232966"/>
          </a:xfrm>
        </p:grpSpPr>
        <p:sp>
          <p:nvSpPr>
            <p:cNvPr id="135" name="Google Shape;135;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6"/>
          <p:cNvGrpSpPr/>
          <p:nvPr/>
        </p:nvGrpSpPr>
        <p:grpSpPr>
          <a:xfrm rot="2700509">
            <a:off x="340683" y="3529879"/>
            <a:ext cx="855560" cy="166511"/>
            <a:chOff x="2266178" y="2764475"/>
            <a:chExt cx="1792245" cy="232966"/>
          </a:xfrm>
        </p:grpSpPr>
        <p:sp>
          <p:nvSpPr>
            <p:cNvPr id="138" name="Google Shape;138;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606673" flipH="1">
            <a:off x="6863256" y="4095328"/>
            <a:ext cx="660052" cy="157481"/>
            <a:chOff x="2266178" y="2764475"/>
            <a:chExt cx="1792245" cy="232966"/>
          </a:xfrm>
        </p:grpSpPr>
        <p:sp>
          <p:nvSpPr>
            <p:cNvPr id="141" name="Google Shape;141;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6"/>
          <p:cNvGrpSpPr/>
          <p:nvPr/>
        </p:nvGrpSpPr>
        <p:grpSpPr>
          <a:xfrm rot="-5429450" flipH="1">
            <a:off x="7596466" y="2407160"/>
            <a:ext cx="1150664" cy="157788"/>
            <a:chOff x="2266178" y="2764475"/>
            <a:chExt cx="1792245" cy="232966"/>
          </a:xfrm>
        </p:grpSpPr>
        <p:sp>
          <p:nvSpPr>
            <p:cNvPr id="144" name="Google Shape;144;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6"/>
          <p:cNvGrpSpPr/>
          <p:nvPr/>
        </p:nvGrpSpPr>
        <p:grpSpPr>
          <a:xfrm rot="10606673" flipH="1">
            <a:off x="6452703" y="1208094"/>
            <a:ext cx="660052" cy="157481"/>
            <a:chOff x="2266178" y="2764475"/>
            <a:chExt cx="1792245" cy="232966"/>
          </a:xfrm>
        </p:grpSpPr>
        <p:sp>
          <p:nvSpPr>
            <p:cNvPr id="147" name="Google Shape;147;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6"/>
          <p:cNvGrpSpPr/>
          <p:nvPr/>
        </p:nvGrpSpPr>
        <p:grpSpPr>
          <a:xfrm>
            <a:off x="274574" y="2913256"/>
            <a:ext cx="2695225" cy="291671"/>
            <a:chOff x="276300" y="3573230"/>
            <a:chExt cx="2934377" cy="538038"/>
          </a:xfrm>
        </p:grpSpPr>
        <p:grpSp>
          <p:nvGrpSpPr>
            <p:cNvPr id="150" name="Google Shape;150;p16"/>
            <p:cNvGrpSpPr/>
            <p:nvPr/>
          </p:nvGrpSpPr>
          <p:grpSpPr>
            <a:xfrm rot="76808">
              <a:off x="281252" y="3605837"/>
              <a:ext cx="2924475" cy="472823"/>
              <a:chOff x="429951" y="3904101"/>
              <a:chExt cx="5444590" cy="787576"/>
            </a:xfrm>
          </p:grpSpPr>
          <p:grpSp>
            <p:nvGrpSpPr>
              <p:cNvPr id="151" name="Google Shape;151;p16"/>
              <p:cNvGrpSpPr/>
              <p:nvPr/>
            </p:nvGrpSpPr>
            <p:grpSpPr>
              <a:xfrm rot="5400000">
                <a:off x="1450501" y="2942400"/>
                <a:ext cx="728726" cy="2769828"/>
                <a:chOff x="6358426" y="1095300"/>
                <a:chExt cx="728726" cy="2769828"/>
              </a:xfrm>
            </p:grpSpPr>
            <p:sp>
              <p:nvSpPr>
                <p:cNvPr id="152" name="Google Shape;152;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6"/>
              <p:cNvGrpSpPr/>
              <p:nvPr/>
            </p:nvGrpSpPr>
            <p:grpSpPr>
              <a:xfrm rot="5400000">
                <a:off x="4125264" y="2883550"/>
                <a:ext cx="728726" cy="2769828"/>
                <a:chOff x="6358426" y="1095300"/>
                <a:chExt cx="728726" cy="2769828"/>
              </a:xfrm>
            </p:grpSpPr>
            <p:sp>
              <p:nvSpPr>
                <p:cNvPr id="161" name="Google Shape;161;p16"/>
                <p:cNvSpPr/>
                <p:nvPr/>
              </p:nvSpPr>
              <p:spPr>
                <a:xfrm rot="5400000">
                  <a:off x="5056261" y="2421367"/>
                  <a:ext cx="2707330"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6437550" y="3205688"/>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rot="5400000">
                  <a:off x="5672871" y="2406655"/>
                  <a:ext cx="2725559" cy="10299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6448779" y="3762150"/>
                  <a:ext cx="638374"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6421750" y="264922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6437550" y="213125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6437550" y="1613275"/>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6421750" y="1095300"/>
                  <a:ext cx="562395"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16"/>
            <p:cNvGrpSpPr/>
            <p:nvPr/>
          </p:nvGrpSpPr>
          <p:grpSpPr>
            <a:xfrm rot="-5323145">
              <a:off x="297781" y="3695658"/>
              <a:ext cx="323294" cy="250729"/>
              <a:chOff x="501042" y="4397833"/>
              <a:chExt cx="339296" cy="255729"/>
            </a:xfrm>
          </p:grpSpPr>
          <p:sp>
            <p:nvSpPr>
              <p:cNvPr id="170" name="Google Shape;170;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6"/>
            <p:cNvGrpSpPr/>
            <p:nvPr/>
          </p:nvGrpSpPr>
          <p:grpSpPr>
            <a:xfrm rot="-5323145">
              <a:off x="548418" y="3701272"/>
              <a:ext cx="323294" cy="250729"/>
              <a:chOff x="501042" y="4397833"/>
              <a:chExt cx="339296" cy="255729"/>
            </a:xfrm>
          </p:grpSpPr>
          <p:sp>
            <p:nvSpPr>
              <p:cNvPr id="173" name="Google Shape;173;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6"/>
            <p:cNvGrpSpPr/>
            <p:nvPr/>
          </p:nvGrpSpPr>
          <p:grpSpPr>
            <a:xfrm rot="-5323145">
              <a:off x="841825" y="3707844"/>
              <a:ext cx="323294" cy="250729"/>
              <a:chOff x="501042" y="4397833"/>
              <a:chExt cx="339296" cy="255729"/>
            </a:xfrm>
          </p:grpSpPr>
          <p:sp>
            <p:nvSpPr>
              <p:cNvPr id="176" name="Google Shape;176;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5323145">
              <a:off x="1135256" y="3714416"/>
              <a:ext cx="323294" cy="250729"/>
              <a:chOff x="501042" y="4397833"/>
              <a:chExt cx="339296" cy="255729"/>
            </a:xfrm>
          </p:grpSpPr>
          <p:sp>
            <p:nvSpPr>
              <p:cNvPr id="179" name="Google Shape;179;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6"/>
            <p:cNvGrpSpPr/>
            <p:nvPr/>
          </p:nvGrpSpPr>
          <p:grpSpPr>
            <a:xfrm rot="-5323145">
              <a:off x="1429490" y="3684597"/>
              <a:ext cx="323294" cy="250729"/>
              <a:chOff x="501042" y="4397833"/>
              <a:chExt cx="339296" cy="255729"/>
            </a:xfrm>
          </p:grpSpPr>
          <p:sp>
            <p:nvSpPr>
              <p:cNvPr id="182" name="Google Shape;182;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6"/>
            <p:cNvGrpSpPr/>
            <p:nvPr/>
          </p:nvGrpSpPr>
          <p:grpSpPr>
            <a:xfrm rot="-5323145">
              <a:off x="1722909" y="3691169"/>
              <a:ext cx="323294" cy="250729"/>
              <a:chOff x="501042" y="4397833"/>
              <a:chExt cx="339296" cy="255729"/>
            </a:xfrm>
          </p:grpSpPr>
          <p:sp>
            <p:nvSpPr>
              <p:cNvPr id="185" name="Google Shape;185;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6"/>
            <p:cNvGrpSpPr/>
            <p:nvPr/>
          </p:nvGrpSpPr>
          <p:grpSpPr>
            <a:xfrm rot="-5323145">
              <a:off x="2016328" y="3697741"/>
              <a:ext cx="323294" cy="250729"/>
              <a:chOff x="501042" y="4397833"/>
              <a:chExt cx="339296" cy="255729"/>
            </a:xfrm>
          </p:grpSpPr>
          <p:sp>
            <p:nvSpPr>
              <p:cNvPr id="188" name="Google Shape;188;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6"/>
            <p:cNvGrpSpPr/>
            <p:nvPr/>
          </p:nvGrpSpPr>
          <p:grpSpPr>
            <a:xfrm rot="-5323145">
              <a:off x="2309747" y="3704313"/>
              <a:ext cx="323294" cy="250729"/>
              <a:chOff x="501042" y="4397833"/>
              <a:chExt cx="339296" cy="255729"/>
            </a:xfrm>
          </p:grpSpPr>
          <p:sp>
            <p:nvSpPr>
              <p:cNvPr id="191" name="Google Shape;191;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6"/>
            <p:cNvGrpSpPr/>
            <p:nvPr/>
          </p:nvGrpSpPr>
          <p:grpSpPr>
            <a:xfrm rot="-5323145">
              <a:off x="2603166" y="3710885"/>
              <a:ext cx="323294" cy="250729"/>
              <a:chOff x="501042" y="4397833"/>
              <a:chExt cx="339296" cy="255729"/>
            </a:xfrm>
          </p:grpSpPr>
          <p:sp>
            <p:nvSpPr>
              <p:cNvPr id="194" name="Google Shape;194;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6"/>
            <p:cNvGrpSpPr/>
            <p:nvPr/>
          </p:nvGrpSpPr>
          <p:grpSpPr>
            <a:xfrm rot="-5322955">
              <a:off x="2865160" y="3741475"/>
              <a:ext cx="336123" cy="201540"/>
              <a:chOff x="501042" y="4397833"/>
              <a:chExt cx="339296" cy="255729"/>
            </a:xfrm>
          </p:grpSpPr>
          <p:sp>
            <p:nvSpPr>
              <p:cNvPr id="197" name="Google Shape;197;p16"/>
              <p:cNvSpPr/>
              <p:nvPr/>
            </p:nvSpPr>
            <p:spPr>
              <a:xfrm rot="1475653">
                <a:off x="502657" y="4485914"/>
                <a:ext cx="329340" cy="79543"/>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2125760">
                <a:off x="518427" y="4485927"/>
                <a:ext cx="329345" cy="79542"/>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 name="Google Shape;199;p16"/>
          <p:cNvSpPr/>
          <p:nvPr/>
        </p:nvSpPr>
        <p:spPr>
          <a:xfrm>
            <a:off x="952375" y="925475"/>
            <a:ext cx="1169400" cy="6738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Dictionary</a:t>
            </a:r>
            <a:endParaRPr>
              <a:solidFill>
                <a:srgbClr val="FFFFFF"/>
              </a:solidFill>
              <a:latin typeface="Sniglet"/>
              <a:ea typeface="Sniglet"/>
              <a:cs typeface="Sniglet"/>
              <a:sym typeface="Sniglet"/>
            </a:endParaRPr>
          </a:p>
        </p:txBody>
      </p:sp>
      <p:sp>
        <p:nvSpPr>
          <p:cNvPr id="200" name="Google Shape;200;p16"/>
          <p:cNvSpPr txBox="1"/>
          <p:nvPr/>
        </p:nvSpPr>
        <p:spPr>
          <a:xfrm>
            <a:off x="1067274" y="3163498"/>
            <a:ext cx="921900" cy="19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Sniglet"/>
                <a:ea typeface="Sniglet"/>
                <a:cs typeface="Sniglet"/>
                <a:sym typeface="Sniglet"/>
              </a:rPr>
              <a:t>Tesseract</a:t>
            </a:r>
            <a:endParaRPr>
              <a:solidFill>
                <a:srgbClr val="FFFFFF"/>
              </a:solidFill>
            </a:endParaRPr>
          </a:p>
        </p:txBody>
      </p:sp>
      <p:sp>
        <p:nvSpPr>
          <p:cNvPr id="201" name="Google Shape;201;p16"/>
          <p:cNvSpPr txBox="1"/>
          <p:nvPr/>
        </p:nvSpPr>
        <p:spPr>
          <a:xfrm>
            <a:off x="1025076" y="2205875"/>
            <a:ext cx="1169400" cy="19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Sniglet"/>
                <a:ea typeface="Sniglet"/>
                <a:cs typeface="Sniglet"/>
                <a:sym typeface="Sniglet"/>
              </a:rPr>
              <a:t>Ground Truth</a:t>
            </a:r>
            <a:endParaRPr>
              <a:solidFill>
                <a:srgbClr val="FFFFFF"/>
              </a:solidFill>
            </a:endParaRPr>
          </a:p>
        </p:txBody>
      </p:sp>
      <p:sp>
        <p:nvSpPr>
          <p:cNvPr id="202" name="Google Shape;202;p16"/>
          <p:cNvSpPr/>
          <p:nvPr/>
        </p:nvSpPr>
        <p:spPr>
          <a:xfrm>
            <a:off x="824899" y="4121127"/>
            <a:ext cx="1169400" cy="6738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OCR </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Words List</a:t>
            </a:r>
            <a:endParaRPr>
              <a:solidFill>
                <a:srgbClr val="FFFFFF"/>
              </a:solidFill>
              <a:latin typeface="Sniglet"/>
              <a:ea typeface="Sniglet"/>
              <a:cs typeface="Sniglet"/>
              <a:sym typeface="Sniglet"/>
            </a:endParaRPr>
          </a:p>
        </p:txBody>
      </p:sp>
      <p:sp>
        <p:nvSpPr>
          <p:cNvPr id="203" name="Google Shape;203;p16"/>
          <p:cNvSpPr/>
          <p:nvPr/>
        </p:nvSpPr>
        <p:spPr>
          <a:xfrm>
            <a:off x="5206022" y="3858701"/>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OCR Words List</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With Position</a:t>
            </a:r>
            <a:endParaRPr>
              <a:solidFill>
                <a:srgbClr val="FFFFFF"/>
              </a:solidFill>
              <a:latin typeface="Sniglet"/>
              <a:ea typeface="Sniglet"/>
              <a:cs typeface="Sniglet"/>
              <a:sym typeface="Sniglet"/>
            </a:endParaRPr>
          </a:p>
        </p:txBody>
      </p:sp>
      <p:sp>
        <p:nvSpPr>
          <p:cNvPr id="204" name="Google Shape;204;p16"/>
          <p:cNvSpPr/>
          <p:nvPr/>
        </p:nvSpPr>
        <p:spPr>
          <a:xfrm>
            <a:off x="7400655" y="891519"/>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05" name="Google Shape;205;p16"/>
          <p:cNvSpPr/>
          <p:nvPr/>
        </p:nvSpPr>
        <p:spPr>
          <a:xfrm>
            <a:off x="4643317" y="667775"/>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grpSp>
        <p:nvGrpSpPr>
          <p:cNvPr id="206" name="Google Shape;206;p16"/>
          <p:cNvGrpSpPr/>
          <p:nvPr/>
        </p:nvGrpSpPr>
        <p:grpSpPr>
          <a:xfrm rot="28180">
            <a:off x="2466521" y="1208091"/>
            <a:ext cx="1989639" cy="157485"/>
            <a:chOff x="2266178" y="2764475"/>
            <a:chExt cx="1792245" cy="232966"/>
          </a:xfrm>
        </p:grpSpPr>
        <p:sp>
          <p:nvSpPr>
            <p:cNvPr id="207" name="Google Shape;207;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6"/>
          <p:cNvGrpSpPr/>
          <p:nvPr/>
        </p:nvGrpSpPr>
        <p:grpSpPr>
          <a:xfrm rot="-7892528">
            <a:off x="2027927" y="2059867"/>
            <a:ext cx="932917" cy="167230"/>
            <a:chOff x="2266178" y="2764475"/>
            <a:chExt cx="1792245" cy="232966"/>
          </a:xfrm>
        </p:grpSpPr>
        <p:sp>
          <p:nvSpPr>
            <p:cNvPr id="210" name="Google Shape;210;p16"/>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6"/>
          <p:cNvGrpSpPr/>
          <p:nvPr/>
        </p:nvGrpSpPr>
        <p:grpSpPr>
          <a:xfrm rot="3480915">
            <a:off x="4111623" y="3894613"/>
            <a:ext cx="920750" cy="650873"/>
            <a:chOff x="1113100" y="2199475"/>
            <a:chExt cx="801900" cy="709925"/>
          </a:xfrm>
        </p:grpSpPr>
        <p:sp>
          <p:nvSpPr>
            <p:cNvPr id="213" name="Google Shape;213;p1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Positional Binary Digrams</a:t>
            </a:r>
            <a:endParaRPr/>
          </a:p>
        </p:txBody>
      </p:sp>
      <p:sp>
        <p:nvSpPr>
          <p:cNvPr id="220" name="Google Shape;220;p17"/>
          <p:cNvSpPr txBox="1"/>
          <p:nvPr/>
        </p:nvSpPr>
        <p:spPr>
          <a:xfrm>
            <a:off x="279275" y="698225"/>
            <a:ext cx="7645500" cy="1820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Structure of Digram</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Array with [ N, ((N-1)*N/2, 36, 36 ], where</a:t>
            </a:r>
            <a:endParaRPr sz="1600">
              <a:solidFill>
                <a:srgbClr val="FFFFFF"/>
              </a:solidFill>
            </a:endParaRPr>
          </a:p>
          <a:p>
            <a:pPr marL="1371600" lvl="2" indent="-330200" algn="l" rtl="0">
              <a:spcBef>
                <a:spcPts val="0"/>
              </a:spcBef>
              <a:spcAft>
                <a:spcPts val="0"/>
              </a:spcAft>
              <a:buClr>
                <a:srgbClr val="FFFFFF"/>
              </a:buClr>
              <a:buSzPts val="1600"/>
              <a:buChar char="■"/>
            </a:pPr>
            <a:r>
              <a:rPr lang="en" sz="1600">
                <a:solidFill>
                  <a:srgbClr val="FFFFFF"/>
                </a:solidFill>
              </a:rPr>
              <a:t>N = #letter in a word</a:t>
            </a:r>
            <a:endParaRPr sz="1600">
              <a:solidFill>
                <a:srgbClr val="FFFFFF"/>
              </a:solidFill>
            </a:endParaRPr>
          </a:p>
          <a:p>
            <a:pPr marL="1371600" lvl="2" indent="-330200" algn="l" rtl="0">
              <a:spcBef>
                <a:spcPts val="0"/>
              </a:spcBef>
              <a:spcAft>
                <a:spcPts val="0"/>
              </a:spcAft>
              <a:buClr>
                <a:srgbClr val="FFFFFF"/>
              </a:buClr>
              <a:buSzPts val="1600"/>
              <a:buChar char="■"/>
            </a:pPr>
            <a:r>
              <a:rPr lang="en" sz="1600">
                <a:solidFill>
                  <a:srgbClr val="FFFFFF"/>
                </a:solidFill>
              </a:rPr>
              <a:t>36 = 0-9 numbers + a-z letters</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Notation</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We use dictionary of ground truth to create digrams</a:t>
            </a:r>
            <a:endParaRPr sz="1600">
              <a:solidFill>
                <a:srgbClr val="FFFFFF"/>
              </a:solidFill>
            </a:endParaRPr>
          </a:p>
          <a:p>
            <a:pPr marL="914400" lvl="1" indent="-330200" algn="l" rtl="0">
              <a:spcBef>
                <a:spcPts val="0"/>
              </a:spcBef>
              <a:spcAft>
                <a:spcPts val="0"/>
              </a:spcAft>
              <a:buClr>
                <a:srgbClr val="FFFFFF"/>
              </a:buClr>
              <a:buSzPts val="1600"/>
              <a:buChar char="○"/>
            </a:pPr>
            <a:r>
              <a:rPr lang="en" sz="1600">
                <a:solidFill>
                  <a:srgbClr val="FFFFFF"/>
                </a:solidFill>
              </a:rPr>
              <a:t>And we use all documents in ground truth to </a:t>
            </a:r>
            <a:endParaRPr sz="1600">
              <a:solidFill>
                <a:srgbClr val="FFFFFF"/>
              </a:solidFill>
            </a:endParaRPr>
          </a:p>
          <a:p>
            <a:pPr marL="457200" lvl="0" indent="457200" algn="l" rtl="0">
              <a:spcBef>
                <a:spcPts val="0"/>
              </a:spcBef>
              <a:spcAft>
                <a:spcPts val="0"/>
              </a:spcAft>
              <a:buNone/>
            </a:pPr>
            <a:r>
              <a:rPr lang="en" sz="1600">
                <a:solidFill>
                  <a:srgbClr val="FFFFFF"/>
                </a:solidFill>
              </a:rPr>
              <a:t>create the dictionary </a:t>
            </a:r>
            <a:endParaRPr sz="1600">
              <a:solidFill>
                <a:srgbClr val="FFFFFF"/>
              </a:solidFill>
            </a:endParaRPr>
          </a:p>
        </p:txBody>
      </p:sp>
      <p:sp>
        <p:nvSpPr>
          <p:cNvPr id="221" name="Google Shape;221;p17"/>
          <p:cNvSpPr/>
          <p:nvPr/>
        </p:nvSpPr>
        <p:spPr>
          <a:xfrm>
            <a:off x="523625" y="3334325"/>
            <a:ext cx="839700" cy="57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niglet"/>
                <a:ea typeface="Sniglet"/>
                <a:cs typeface="Sniglet"/>
                <a:sym typeface="Sniglet"/>
              </a:rPr>
              <a:t>cat</a:t>
            </a:r>
            <a:endParaRPr sz="2400">
              <a:solidFill>
                <a:srgbClr val="FFFFFF"/>
              </a:solidFill>
              <a:latin typeface="Sniglet"/>
              <a:ea typeface="Sniglet"/>
              <a:cs typeface="Sniglet"/>
              <a:sym typeface="Sniglet"/>
            </a:endParaRPr>
          </a:p>
        </p:txBody>
      </p:sp>
      <p:grpSp>
        <p:nvGrpSpPr>
          <p:cNvPr id="222" name="Google Shape;222;p17"/>
          <p:cNvGrpSpPr/>
          <p:nvPr/>
        </p:nvGrpSpPr>
        <p:grpSpPr>
          <a:xfrm rot="10606673" flipH="1">
            <a:off x="1448803" y="3541944"/>
            <a:ext cx="660052" cy="157481"/>
            <a:chOff x="2266178" y="2764475"/>
            <a:chExt cx="1792245" cy="232966"/>
          </a:xfrm>
        </p:grpSpPr>
        <p:sp>
          <p:nvSpPr>
            <p:cNvPr id="223" name="Google Shape;223;p1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7"/>
          <p:cNvSpPr/>
          <p:nvPr/>
        </p:nvSpPr>
        <p:spPr>
          <a:xfrm>
            <a:off x="2289613" y="3450763"/>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26" name="Google Shape;226;p17"/>
          <p:cNvSpPr txBox="1"/>
          <p:nvPr/>
        </p:nvSpPr>
        <p:spPr>
          <a:xfrm>
            <a:off x="2289586" y="3324088"/>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c</a:t>
            </a:r>
            <a:endParaRPr sz="2400">
              <a:solidFill>
                <a:srgbClr val="C9DAF8"/>
              </a:solidFill>
              <a:latin typeface="Sniglet"/>
              <a:ea typeface="Sniglet"/>
              <a:cs typeface="Sniglet"/>
              <a:sym typeface="Sniglet"/>
            </a:endParaRPr>
          </a:p>
        </p:txBody>
      </p:sp>
      <p:sp>
        <p:nvSpPr>
          <p:cNvPr id="227" name="Google Shape;227;p17"/>
          <p:cNvSpPr/>
          <p:nvPr/>
        </p:nvSpPr>
        <p:spPr>
          <a:xfrm>
            <a:off x="3158662" y="3408575"/>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28" name="Google Shape;228;p17"/>
          <p:cNvSpPr txBox="1"/>
          <p:nvPr/>
        </p:nvSpPr>
        <p:spPr>
          <a:xfrm>
            <a:off x="3158624" y="3306450"/>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a</a:t>
            </a:r>
            <a:endParaRPr sz="2400">
              <a:solidFill>
                <a:srgbClr val="C9DAF8"/>
              </a:solidFill>
              <a:latin typeface="Sniglet"/>
              <a:ea typeface="Sniglet"/>
              <a:cs typeface="Sniglet"/>
              <a:sym typeface="Sniglet"/>
            </a:endParaRPr>
          </a:p>
        </p:txBody>
      </p:sp>
      <p:sp>
        <p:nvSpPr>
          <p:cNvPr id="229" name="Google Shape;229;p17"/>
          <p:cNvSpPr/>
          <p:nvPr/>
        </p:nvSpPr>
        <p:spPr>
          <a:xfrm>
            <a:off x="4027713" y="3408563"/>
            <a:ext cx="666558" cy="363235"/>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C9DAF8"/>
              </a:solidFill>
              <a:latin typeface="Sniglet"/>
              <a:ea typeface="Sniglet"/>
              <a:cs typeface="Sniglet"/>
              <a:sym typeface="Sniglet"/>
            </a:endParaRPr>
          </a:p>
        </p:txBody>
      </p:sp>
      <p:sp>
        <p:nvSpPr>
          <p:cNvPr id="230" name="Google Shape;230;p17"/>
          <p:cNvSpPr txBox="1"/>
          <p:nvPr/>
        </p:nvSpPr>
        <p:spPr>
          <a:xfrm>
            <a:off x="4027686" y="3324088"/>
            <a:ext cx="666600" cy="3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9DAF8"/>
                </a:solidFill>
                <a:latin typeface="Sniglet"/>
                <a:ea typeface="Sniglet"/>
                <a:cs typeface="Sniglet"/>
                <a:sym typeface="Sniglet"/>
              </a:rPr>
              <a:t>t</a:t>
            </a:r>
            <a:endParaRPr sz="2400">
              <a:solidFill>
                <a:srgbClr val="C9DAF8"/>
              </a:solidFill>
              <a:latin typeface="Sniglet"/>
              <a:ea typeface="Sniglet"/>
              <a:cs typeface="Sniglet"/>
              <a:sym typeface="Sniglet"/>
            </a:endParaRPr>
          </a:p>
        </p:txBody>
      </p:sp>
      <p:grpSp>
        <p:nvGrpSpPr>
          <p:cNvPr id="231" name="Google Shape;231;p17"/>
          <p:cNvGrpSpPr/>
          <p:nvPr/>
        </p:nvGrpSpPr>
        <p:grpSpPr>
          <a:xfrm rot="1738073">
            <a:off x="2793337" y="3704880"/>
            <a:ext cx="648382" cy="473441"/>
            <a:chOff x="1113100" y="2199475"/>
            <a:chExt cx="801900" cy="709925"/>
          </a:xfrm>
        </p:grpSpPr>
        <p:sp>
          <p:nvSpPr>
            <p:cNvPr id="232" name="Google Shape;232;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7"/>
          <p:cNvGrpSpPr/>
          <p:nvPr/>
        </p:nvGrpSpPr>
        <p:grpSpPr>
          <a:xfrm rot="1738082">
            <a:off x="2924942" y="3479539"/>
            <a:ext cx="1345437" cy="1104695"/>
            <a:chOff x="1113100" y="2199475"/>
            <a:chExt cx="801900" cy="709925"/>
          </a:xfrm>
        </p:grpSpPr>
        <p:sp>
          <p:nvSpPr>
            <p:cNvPr id="235" name="Google Shape;235;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7"/>
          <p:cNvGrpSpPr/>
          <p:nvPr/>
        </p:nvGrpSpPr>
        <p:grpSpPr>
          <a:xfrm rot="9061927" flipH="1">
            <a:off x="3623412" y="3023930"/>
            <a:ext cx="648382" cy="473441"/>
            <a:chOff x="1113100" y="2199475"/>
            <a:chExt cx="801900" cy="709925"/>
          </a:xfrm>
        </p:grpSpPr>
        <p:sp>
          <p:nvSpPr>
            <p:cNvPr id="238" name="Google Shape;238;p17"/>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7"/>
          <p:cNvGrpSpPr/>
          <p:nvPr/>
        </p:nvGrpSpPr>
        <p:grpSpPr>
          <a:xfrm rot="10606654" flipH="1">
            <a:off x="5171966" y="3499917"/>
            <a:ext cx="1109541" cy="157481"/>
            <a:chOff x="2266178" y="2764475"/>
            <a:chExt cx="1792245" cy="232966"/>
          </a:xfrm>
        </p:grpSpPr>
        <p:sp>
          <p:nvSpPr>
            <p:cNvPr id="241" name="Google Shape;241;p1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7"/>
          <p:cNvSpPr txBox="1"/>
          <p:nvPr/>
        </p:nvSpPr>
        <p:spPr>
          <a:xfrm>
            <a:off x="2631077" y="4590173"/>
            <a:ext cx="1742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combinations=3</a:t>
            </a:r>
            <a:endParaRPr>
              <a:solidFill>
                <a:srgbClr val="C9DAF8"/>
              </a:solidFill>
              <a:latin typeface="Sniglet"/>
              <a:ea typeface="Sniglet"/>
              <a:cs typeface="Sniglet"/>
              <a:sym typeface="Sniglet"/>
            </a:endParaRPr>
          </a:p>
        </p:txBody>
      </p:sp>
      <p:sp>
        <p:nvSpPr>
          <p:cNvPr id="244" name="Google Shape;244;p17"/>
          <p:cNvSpPr txBox="1"/>
          <p:nvPr/>
        </p:nvSpPr>
        <p:spPr>
          <a:xfrm>
            <a:off x="72127" y="4590173"/>
            <a:ext cx="1742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N=3</a:t>
            </a:r>
            <a:endParaRPr>
              <a:solidFill>
                <a:srgbClr val="C9DAF8"/>
              </a:solidFill>
              <a:latin typeface="Sniglet"/>
              <a:ea typeface="Sniglet"/>
              <a:cs typeface="Sniglet"/>
              <a:sym typeface="Sniglet"/>
            </a:endParaRPr>
          </a:p>
        </p:txBody>
      </p:sp>
      <p:sp>
        <p:nvSpPr>
          <p:cNvPr id="245" name="Google Shape;245;p17"/>
          <p:cNvSpPr txBox="1"/>
          <p:nvPr/>
        </p:nvSpPr>
        <p:spPr>
          <a:xfrm>
            <a:off x="4673727" y="4638400"/>
            <a:ext cx="2106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Digram = [3, 3,36,36]</a:t>
            </a:r>
            <a:endParaRPr>
              <a:solidFill>
                <a:srgbClr val="C9DAF8"/>
              </a:solidFill>
              <a:latin typeface="Sniglet"/>
              <a:ea typeface="Sniglet"/>
              <a:cs typeface="Sniglet"/>
              <a:sym typeface="Sniglet"/>
            </a:endParaRPr>
          </a:p>
        </p:txBody>
      </p:sp>
      <p:pic>
        <p:nvPicPr>
          <p:cNvPr id="246" name="Google Shape;246;p17"/>
          <p:cNvPicPr preferRelativeResize="0"/>
          <p:nvPr/>
        </p:nvPicPr>
        <p:blipFill>
          <a:blip r:embed="rId3">
            <a:alphaModFix/>
          </a:blip>
          <a:stretch>
            <a:fillRect/>
          </a:stretch>
        </p:blipFill>
        <p:spPr>
          <a:xfrm>
            <a:off x="6854226" y="168600"/>
            <a:ext cx="2152700" cy="1508651"/>
          </a:xfrm>
          <a:prstGeom prst="rect">
            <a:avLst/>
          </a:prstGeom>
          <a:noFill/>
          <a:ln>
            <a:noFill/>
          </a:ln>
        </p:spPr>
      </p:pic>
      <p:pic>
        <p:nvPicPr>
          <p:cNvPr id="247" name="Google Shape;247;p17"/>
          <p:cNvPicPr preferRelativeResize="0"/>
          <p:nvPr/>
        </p:nvPicPr>
        <p:blipFill>
          <a:blip r:embed="rId4">
            <a:alphaModFix/>
          </a:blip>
          <a:stretch>
            <a:fillRect/>
          </a:stretch>
        </p:blipFill>
        <p:spPr>
          <a:xfrm>
            <a:off x="6854226" y="1788914"/>
            <a:ext cx="2152700" cy="1505912"/>
          </a:xfrm>
          <a:prstGeom prst="rect">
            <a:avLst/>
          </a:prstGeom>
          <a:noFill/>
          <a:ln>
            <a:noFill/>
          </a:ln>
        </p:spPr>
      </p:pic>
      <p:pic>
        <p:nvPicPr>
          <p:cNvPr id="248" name="Google Shape;248;p17"/>
          <p:cNvPicPr preferRelativeResize="0"/>
          <p:nvPr/>
        </p:nvPicPr>
        <p:blipFill>
          <a:blip r:embed="rId5">
            <a:alphaModFix/>
          </a:blip>
          <a:stretch>
            <a:fillRect/>
          </a:stretch>
        </p:blipFill>
        <p:spPr>
          <a:xfrm>
            <a:off x="6854225" y="3406488"/>
            <a:ext cx="2152699" cy="157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8"/>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Positional Binary Digrams - Example </a:t>
            </a:r>
            <a:endParaRPr/>
          </a:p>
        </p:txBody>
      </p:sp>
      <p:pic>
        <p:nvPicPr>
          <p:cNvPr id="254" name="Google Shape;254;p18"/>
          <p:cNvPicPr preferRelativeResize="0"/>
          <p:nvPr/>
        </p:nvPicPr>
        <p:blipFill>
          <a:blip r:embed="rId3">
            <a:alphaModFix/>
          </a:blip>
          <a:stretch>
            <a:fillRect/>
          </a:stretch>
        </p:blipFill>
        <p:spPr>
          <a:xfrm>
            <a:off x="1804475" y="857400"/>
            <a:ext cx="7214076" cy="4054500"/>
          </a:xfrm>
          <a:prstGeom prst="rect">
            <a:avLst/>
          </a:prstGeom>
          <a:noFill/>
          <a:ln>
            <a:noFill/>
          </a:ln>
        </p:spPr>
      </p:pic>
      <p:sp>
        <p:nvSpPr>
          <p:cNvPr id="255" name="Google Shape;255;p18"/>
          <p:cNvSpPr txBox="1"/>
          <p:nvPr/>
        </p:nvSpPr>
        <p:spPr>
          <a:xfrm>
            <a:off x="92975" y="857400"/>
            <a:ext cx="1711500" cy="10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Words: length = 5</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Combination = 5th</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9"/>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a:t>Detect</a:t>
            </a:r>
            <a:endParaRPr/>
          </a:p>
        </p:txBody>
      </p:sp>
      <p:sp>
        <p:nvSpPr>
          <p:cNvPr id="261" name="Google Shape;261;p19"/>
          <p:cNvSpPr txBox="1">
            <a:spLocks noGrp="1"/>
          </p:cNvSpPr>
          <p:nvPr>
            <p:ph type="body" idx="1"/>
          </p:nvPr>
        </p:nvSpPr>
        <p:spPr>
          <a:xfrm>
            <a:off x="3309925" y="3349250"/>
            <a:ext cx="5568900" cy="1468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Notations</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We only detect words with length 2 to 24</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We do not detect words that contain only numbers</a:t>
            </a:r>
            <a:endParaRPr>
              <a:solidFill>
                <a:srgbClr val="FFFFFF"/>
              </a:solidFill>
            </a:endParaRPr>
          </a:p>
        </p:txBody>
      </p:sp>
      <p:sp>
        <p:nvSpPr>
          <p:cNvPr id="262" name="Google Shape;262;p19"/>
          <p:cNvSpPr/>
          <p:nvPr/>
        </p:nvSpPr>
        <p:spPr>
          <a:xfrm>
            <a:off x="3014030" y="1031400"/>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Sniglet"/>
                <a:ea typeface="Sniglet"/>
                <a:cs typeface="Sniglet"/>
                <a:sym typeface="Sniglet"/>
              </a:rPr>
              <a:t>Digrams</a:t>
            </a:r>
            <a:endParaRPr sz="1600">
              <a:solidFill>
                <a:srgbClr val="FFFFFF"/>
              </a:solidFill>
              <a:latin typeface="Sniglet"/>
              <a:ea typeface="Sniglet"/>
              <a:cs typeface="Sniglet"/>
              <a:sym typeface="Sniglet"/>
            </a:endParaRPr>
          </a:p>
        </p:txBody>
      </p:sp>
      <p:sp>
        <p:nvSpPr>
          <p:cNvPr id="263" name="Google Shape;263;p19"/>
          <p:cNvSpPr/>
          <p:nvPr/>
        </p:nvSpPr>
        <p:spPr>
          <a:xfrm>
            <a:off x="172647" y="3447151"/>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Word List</a:t>
            </a:r>
            <a:endParaRPr>
              <a:solidFill>
                <a:srgbClr val="FFFFFF"/>
              </a:solidFill>
              <a:latin typeface="Sniglet"/>
              <a:ea typeface="Sniglet"/>
              <a:cs typeface="Sniglet"/>
              <a:sym typeface="Sniglet"/>
            </a:endParaRPr>
          </a:p>
          <a:p>
            <a:pPr marL="0" lvl="0" indent="0" algn="ctr" rtl="0">
              <a:spcBef>
                <a:spcPts val="0"/>
              </a:spcBef>
              <a:spcAft>
                <a:spcPts val="0"/>
              </a:spcAft>
              <a:buNone/>
            </a:pPr>
            <a:r>
              <a:rPr lang="en">
                <a:solidFill>
                  <a:srgbClr val="FFFFFF"/>
                </a:solidFill>
                <a:latin typeface="Sniglet"/>
                <a:ea typeface="Sniglet"/>
                <a:cs typeface="Sniglet"/>
                <a:sym typeface="Sniglet"/>
              </a:rPr>
              <a:t>OCR Train with position</a:t>
            </a:r>
            <a:endParaRPr>
              <a:solidFill>
                <a:srgbClr val="FFFFFF"/>
              </a:solidFill>
              <a:latin typeface="Sniglet"/>
              <a:ea typeface="Sniglet"/>
              <a:cs typeface="Sniglet"/>
              <a:sym typeface="Sniglet"/>
            </a:endParaRPr>
          </a:p>
        </p:txBody>
      </p:sp>
      <p:sp>
        <p:nvSpPr>
          <p:cNvPr id="264" name="Google Shape;264;p19"/>
          <p:cNvSpPr/>
          <p:nvPr/>
        </p:nvSpPr>
        <p:spPr>
          <a:xfrm>
            <a:off x="172660" y="2423413"/>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All combinations of Letter</a:t>
            </a:r>
            <a:endParaRPr>
              <a:solidFill>
                <a:srgbClr val="FFFFFF"/>
              </a:solidFill>
              <a:latin typeface="Sniglet"/>
              <a:ea typeface="Sniglet"/>
              <a:cs typeface="Sniglet"/>
              <a:sym typeface="Sniglet"/>
            </a:endParaRPr>
          </a:p>
        </p:txBody>
      </p:sp>
      <p:grpSp>
        <p:nvGrpSpPr>
          <p:cNvPr id="265" name="Google Shape;265;p19"/>
          <p:cNvGrpSpPr/>
          <p:nvPr/>
        </p:nvGrpSpPr>
        <p:grpSpPr>
          <a:xfrm rot="10601010" flipH="1">
            <a:off x="1804457" y="1563559"/>
            <a:ext cx="1050223" cy="157473"/>
            <a:chOff x="2266178" y="2764475"/>
            <a:chExt cx="1792245" cy="232966"/>
          </a:xfrm>
        </p:grpSpPr>
        <p:sp>
          <p:nvSpPr>
            <p:cNvPr id="266" name="Google Shape;266;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9"/>
          <p:cNvSpPr txBox="1"/>
          <p:nvPr/>
        </p:nvSpPr>
        <p:spPr>
          <a:xfrm>
            <a:off x="1468218" y="1712688"/>
            <a:ext cx="18417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Match </a:t>
            </a:r>
            <a:endParaRPr>
              <a:solidFill>
                <a:srgbClr val="C9DAF8"/>
              </a:solidFill>
              <a:latin typeface="Sniglet"/>
              <a:ea typeface="Sniglet"/>
              <a:cs typeface="Sniglet"/>
              <a:sym typeface="Sniglet"/>
            </a:endParaRPr>
          </a:p>
          <a:p>
            <a:pPr marL="0" lvl="0" indent="0" algn="ctr" rtl="0">
              <a:spcBef>
                <a:spcPts val="0"/>
              </a:spcBef>
              <a:spcAft>
                <a:spcPts val="0"/>
              </a:spcAft>
              <a:buNone/>
            </a:pPr>
            <a:r>
              <a:rPr lang="en">
                <a:solidFill>
                  <a:srgbClr val="C9DAF8"/>
                </a:solidFill>
                <a:latin typeface="Sniglet"/>
                <a:ea typeface="Sniglet"/>
                <a:cs typeface="Sniglet"/>
                <a:sym typeface="Sniglet"/>
              </a:rPr>
              <a:t>the Position </a:t>
            </a:r>
            <a:endParaRPr>
              <a:solidFill>
                <a:srgbClr val="C9DAF8"/>
              </a:solidFill>
              <a:latin typeface="Sniglet"/>
              <a:ea typeface="Sniglet"/>
              <a:cs typeface="Sniglet"/>
              <a:sym typeface="Sniglet"/>
            </a:endParaRPr>
          </a:p>
        </p:txBody>
      </p:sp>
      <p:grpSp>
        <p:nvGrpSpPr>
          <p:cNvPr id="269" name="Google Shape;269;p19"/>
          <p:cNvGrpSpPr/>
          <p:nvPr/>
        </p:nvGrpSpPr>
        <p:grpSpPr>
          <a:xfrm rot="-481445" flipH="1">
            <a:off x="4020760" y="2356766"/>
            <a:ext cx="925472" cy="622799"/>
            <a:chOff x="1113100" y="2199475"/>
            <a:chExt cx="801900" cy="709925"/>
          </a:xfrm>
        </p:grpSpPr>
        <p:sp>
          <p:nvSpPr>
            <p:cNvPr id="270" name="Google Shape;270;p19"/>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9"/>
          <p:cNvSpPr/>
          <p:nvPr/>
        </p:nvSpPr>
        <p:spPr>
          <a:xfrm>
            <a:off x="5216838" y="844225"/>
            <a:ext cx="19380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Sniglet"/>
                <a:ea typeface="Sniglet"/>
                <a:cs typeface="Sniglet"/>
                <a:sym typeface="Sniglet"/>
              </a:rPr>
              <a:t>[</a:t>
            </a:r>
            <a:r>
              <a:rPr lang="en" dirty="0" err="1">
                <a:solidFill>
                  <a:srgbClr val="FFFFFF"/>
                </a:solidFill>
                <a:latin typeface="Sniglet"/>
                <a:ea typeface="Sniglet"/>
                <a:cs typeface="Sniglet"/>
                <a:sym typeface="Sniglet"/>
              </a:rPr>
              <a:t>n,n</a:t>
            </a:r>
            <a:r>
              <a:rPr lang="en" dirty="0">
                <a:solidFill>
                  <a:srgbClr val="FFFFFF"/>
                </a:solidFill>
                <a:latin typeface="Sniglet"/>
                <a:ea typeface="Sniglet"/>
                <a:cs typeface="Sniglet"/>
                <a:sym typeface="Sniglet"/>
              </a:rPr>
              <a:t>(n-1)/2,i,j] == 0</a:t>
            </a:r>
            <a:endParaRPr dirty="0">
              <a:solidFill>
                <a:srgbClr val="FFFFFF"/>
              </a:solidFill>
              <a:latin typeface="Sniglet"/>
              <a:ea typeface="Sniglet"/>
              <a:cs typeface="Sniglet"/>
              <a:sym typeface="Sniglet"/>
            </a:endParaRPr>
          </a:p>
        </p:txBody>
      </p:sp>
      <p:sp>
        <p:nvSpPr>
          <p:cNvPr id="273" name="Google Shape;273;p19"/>
          <p:cNvSpPr/>
          <p:nvPr/>
        </p:nvSpPr>
        <p:spPr>
          <a:xfrm>
            <a:off x="5216838" y="2028763"/>
            <a:ext cx="19380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Sniglet"/>
                <a:ea typeface="Sniglet"/>
                <a:cs typeface="Sniglet"/>
                <a:sym typeface="Sniglet"/>
              </a:rPr>
              <a:t>[</a:t>
            </a:r>
            <a:r>
              <a:rPr lang="en" dirty="0" err="1">
                <a:solidFill>
                  <a:srgbClr val="FFFFFF"/>
                </a:solidFill>
                <a:latin typeface="Sniglet"/>
                <a:ea typeface="Sniglet"/>
                <a:cs typeface="Sniglet"/>
                <a:sym typeface="Sniglet"/>
              </a:rPr>
              <a:t>n,n</a:t>
            </a:r>
            <a:r>
              <a:rPr lang="en" dirty="0">
                <a:solidFill>
                  <a:srgbClr val="FFFFFF"/>
                </a:solidFill>
                <a:latin typeface="Sniglet"/>
                <a:ea typeface="Sniglet"/>
                <a:cs typeface="Sniglet"/>
                <a:sym typeface="Sniglet"/>
              </a:rPr>
              <a:t>(n-1)/2,i,j] == 1</a:t>
            </a:r>
            <a:endParaRPr dirty="0">
              <a:solidFill>
                <a:srgbClr val="FFFFFF"/>
              </a:solidFill>
              <a:latin typeface="Sniglet"/>
              <a:ea typeface="Sniglet"/>
              <a:cs typeface="Sniglet"/>
              <a:sym typeface="Sniglet"/>
            </a:endParaRPr>
          </a:p>
        </p:txBody>
      </p:sp>
      <p:grpSp>
        <p:nvGrpSpPr>
          <p:cNvPr id="274" name="Google Shape;274;p19"/>
          <p:cNvGrpSpPr/>
          <p:nvPr/>
        </p:nvGrpSpPr>
        <p:grpSpPr>
          <a:xfrm rot="9368981" flipH="1">
            <a:off x="4466898" y="1428255"/>
            <a:ext cx="659988" cy="157481"/>
            <a:chOff x="2266178" y="2764475"/>
            <a:chExt cx="1792245" cy="232966"/>
          </a:xfrm>
        </p:grpSpPr>
        <p:sp>
          <p:nvSpPr>
            <p:cNvPr id="275" name="Google Shape;275;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9"/>
          <p:cNvGrpSpPr/>
          <p:nvPr/>
        </p:nvGrpSpPr>
        <p:grpSpPr>
          <a:xfrm rot="-9390309" flipH="1">
            <a:off x="4466908" y="2153543"/>
            <a:ext cx="659954" cy="157492"/>
            <a:chOff x="2266178" y="2764475"/>
            <a:chExt cx="1792245" cy="232966"/>
          </a:xfrm>
        </p:grpSpPr>
        <p:sp>
          <p:nvSpPr>
            <p:cNvPr id="278" name="Google Shape;278;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9"/>
          <p:cNvSpPr/>
          <p:nvPr/>
        </p:nvSpPr>
        <p:spPr>
          <a:xfrm>
            <a:off x="7643642" y="350097"/>
            <a:ext cx="1362900" cy="1362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9900"/>
                </a:solidFill>
                <a:latin typeface="Sniglet"/>
                <a:ea typeface="Sniglet"/>
                <a:cs typeface="Sniglet"/>
                <a:sym typeface="Sniglet"/>
              </a:rPr>
              <a:t>Detect</a:t>
            </a:r>
            <a:endParaRPr sz="1600">
              <a:solidFill>
                <a:srgbClr val="FF9900"/>
              </a:solidFill>
              <a:latin typeface="Sniglet"/>
              <a:ea typeface="Sniglet"/>
              <a:cs typeface="Sniglet"/>
              <a:sym typeface="Sniglet"/>
            </a:endParaRPr>
          </a:p>
          <a:p>
            <a:pPr marL="0" lvl="0" indent="0" algn="ctr" rtl="0">
              <a:spcBef>
                <a:spcPts val="0"/>
              </a:spcBef>
              <a:spcAft>
                <a:spcPts val="0"/>
              </a:spcAft>
              <a:buNone/>
            </a:pPr>
            <a:r>
              <a:rPr lang="en" sz="1600">
                <a:solidFill>
                  <a:srgbClr val="FF9900"/>
                </a:solidFill>
                <a:latin typeface="Sniglet"/>
                <a:ea typeface="Sniglet"/>
                <a:cs typeface="Sniglet"/>
                <a:sym typeface="Sniglet"/>
              </a:rPr>
              <a:t>As</a:t>
            </a:r>
            <a:endParaRPr sz="1600">
              <a:solidFill>
                <a:srgbClr val="FF9900"/>
              </a:solidFill>
              <a:latin typeface="Sniglet"/>
              <a:ea typeface="Sniglet"/>
              <a:cs typeface="Sniglet"/>
              <a:sym typeface="Sniglet"/>
            </a:endParaRPr>
          </a:p>
          <a:p>
            <a:pPr marL="0" lvl="0" indent="0" algn="ctr" rtl="0">
              <a:spcBef>
                <a:spcPts val="0"/>
              </a:spcBef>
              <a:spcAft>
                <a:spcPts val="0"/>
              </a:spcAft>
              <a:buNone/>
            </a:pPr>
            <a:r>
              <a:rPr lang="en" sz="1600">
                <a:solidFill>
                  <a:srgbClr val="FF9900"/>
                </a:solidFill>
                <a:latin typeface="Sniglet"/>
                <a:ea typeface="Sniglet"/>
                <a:cs typeface="Sniglet"/>
                <a:sym typeface="Sniglet"/>
              </a:rPr>
              <a:t>ERROR</a:t>
            </a:r>
            <a:endParaRPr sz="1600">
              <a:solidFill>
                <a:srgbClr val="FF9900"/>
              </a:solidFill>
              <a:latin typeface="Sniglet"/>
              <a:ea typeface="Sniglet"/>
              <a:cs typeface="Sniglet"/>
              <a:sym typeface="Sniglet"/>
            </a:endParaRPr>
          </a:p>
        </p:txBody>
      </p:sp>
      <p:grpSp>
        <p:nvGrpSpPr>
          <p:cNvPr id="281" name="Google Shape;281;p19"/>
          <p:cNvGrpSpPr/>
          <p:nvPr/>
        </p:nvGrpSpPr>
        <p:grpSpPr>
          <a:xfrm rot="10490532" flipH="1">
            <a:off x="7093757" y="1126833"/>
            <a:ext cx="659888" cy="157499"/>
            <a:chOff x="2266178" y="2764475"/>
            <a:chExt cx="1792245" cy="232966"/>
          </a:xfrm>
        </p:grpSpPr>
        <p:sp>
          <p:nvSpPr>
            <p:cNvPr id="282" name="Google Shape;282;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9"/>
          <p:cNvSpPr/>
          <p:nvPr/>
        </p:nvSpPr>
        <p:spPr>
          <a:xfrm>
            <a:off x="172660" y="1280926"/>
            <a:ext cx="1542300" cy="722700"/>
          </a:xfrm>
          <a:prstGeom prst="flowChartAlternateProcess">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Sniglet"/>
                <a:ea typeface="Sniglet"/>
                <a:cs typeface="Sniglet"/>
                <a:sym typeface="Sniglet"/>
              </a:rPr>
              <a:t>Position in Digrams</a:t>
            </a:r>
            <a:endParaRPr>
              <a:solidFill>
                <a:srgbClr val="FFFFFF"/>
              </a:solidFill>
              <a:latin typeface="Sniglet"/>
              <a:ea typeface="Sniglet"/>
              <a:cs typeface="Sniglet"/>
              <a:sym typeface="Sniglet"/>
            </a:endParaRPr>
          </a:p>
        </p:txBody>
      </p:sp>
      <p:grpSp>
        <p:nvGrpSpPr>
          <p:cNvPr id="285" name="Google Shape;285;p19"/>
          <p:cNvGrpSpPr/>
          <p:nvPr/>
        </p:nvGrpSpPr>
        <p:grpSpPr>
          <a:xfrm rot="5370879" flipH="1">
            <a:off x="721643" y="2153539"/>
            <a:ext cx="444314" cy="157485"/>
            <a:chOff x="2266178" y="2764475"/>
            <a:chExt cx="1792245" cy="232966"/>
          </a:xfrm>
        </p:grpSpPr>
        <p:sp>
          <p:nvSpPr>
            <p:cNvPr id="286" name="Google Shape;286;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19"/>
          <p:cNvSpPr txBox="1"/>
          <p:nvPr/>
        </p:nvSpPr>
        <p:spPr>
          <a:xfrm>
            <a:off x="-118575" y="2003613"/>
            <a:ext cx="1143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Transform</a:t>
            </a:r>
            <a:endParaRPr>
              <a:solidFill>
                <a:srgbClr val="C9DAF8"/>
              </a:solidFill>
              <a:latin typeface="Sniglet"/>
              <a:ea typeface="Sniglet"/>
              <a:cs typeface="Sniglet"/>
              <a:sym typeface="Sniglet"/>
            </a:endParaRPr>
          </a:p>
        </p:txBody>
      </p:sp>
      <p:grpSp>
        <p:nvGrpSpPr>
          <p:cNvPr id="289" name="Google Shape;289;p19"/>
          <p:cNvGrpSpPr/>
          <p:nvPr/>
        </p:nvGrpSpPr>
        <p:grpSpPr>
          <a:xfrm rot="5371416" flipH="1">
            <a:off x="782135" y="3229038"/>
            <a:ext cx="323332" cy="157485"/>
            <a:chOff x="2266178" y="2764475"/>
            <a:chExt cx="1792245" cy="232966"/>
          </a:xfrm>
        </p:grpSpPr>
        <p:sp>
          <p:nvSpPr>
            <p:cNvPr id="290" name="Google Shape;290;p19"/>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9"/>
          <p:cNvSpPr txBox="1"/>
          <p:nvPr/>
        </p:nvSpPr>
        <p:spPr>
          <a:xfrm>
            <a:off x="7753600" y="1751313"/>
            <a:ext cx="1143000" cy="2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9DAF8"/>
                </a:solidFill>
                <a:latin typeface="Sniglet"/>
                <a:ea typeface="Sniglet"/>
                <a:cs typeface="Sniglet"/>
                <a:sym typeface="Sniglet"/>
              </a:rPr>
              <a:t>Label the word with 1</a:t>
            </a:r>
            <a:endParaRPr>
              <a:solidFill>
                <a:srgbClr val="C9DAF8"/>
              </a:solidFill>
              <a:latin typeface="Sniglet"/>
              <a:ea typeface="Sniglet"/>
              <a:cs typeface="Sniglet"/>
              <a:sym typeface="Snigle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txBox="1">
            <a:spLocks noGrp="1"/>
          </p:cNvSpPr>
          <p:nvPr>
            <p:ph type="body" idx="1"/>
          </p:nvPr>
        </p:nvSpPr>
        <p:spPr>
          <a:xfrm>
            <a:off x="511800" y="1574425"/>
            <a:ext cx="8120400" cy="297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000">
                <a:solidFill>
                  <a:srgbClr val="FFFFFF"/>
                </a:solidFill>
                <a:latin typeface="Oswald"/>
                <a:ea typeface="Oswald"/>
                <a:cs typeface="Oswald"/>
                <a:sym typeface="Oswald"/>
              </a:rPr>
              <a:t>“A major problem with a global language model is its inability to adapt to the idiosyncrasies of particular domains”</a:t>
            </a:r>
            <a:endParaRPr sz="4000">
              <a:solidFill>
                <a:srgbClr val="FFFFFF"/>
              </a:solidFill>
              <a:latin typeface="Oswald"/>
              <a:ea typeface="Oswald"/>
              <a:cs typeface="Oswald"/>
              <a:sym typeface="Oswald"/>
            </a:endParaRPr>
          </a:p>
        </p:txBody>
      </p:sp>
      <p:pic>
        <p:nvPicPr>
          <p:cNvPr id="298" name="Google Shape;298;p20"/>
          <p:cNvPicPr preferRelativeResize="0"/>
          <p:nvPr/>
        </p:nvPicPr>
        <p:blipFill>
          <a:blip r:embed="rId3">
            <a:alphaModFix/>
          </a:blip>
          <a:stretch>
            <a:fillRect/>
          </a:stretch>
        </p:blipFill>
        <p:spPr>
          <a:xfrm>
            <a:off x="311700" y="150350"/>
            <a:ext cx="1466850" cy="1162050"/>
          </a:xfrm>
          <a:prstGeom prst="rect">
            <a:avLst/>
          </a:prstGeom>
          <a:noFill/>
          <a:ln>
            <a:noFill/>
          </a:ln>
        </p:spPr>
      </p:pic>
      <p:pic>
        <p:nvPicPr>
          <p:cNvPr id="299" name="Google Shape;299;p20"/>
          <p:cNvPicPr preferRelativeResize="0"/>
          <p:nvPr/>
        </p:nvPicPr>
        <p:blipFill>
          <a:blip r:embed="rId4">
            <a:alphaModFix/>
          </a:blip>
          <a:stretch>
            <a:fillRect/>
          </a:stretch>
        </p:blipFill>
        <p:spPr>
          <a:xfrm>
            <a:off x="7365450" y="3604100"/>
            <a:ext cx="1466850" cy="114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Error Correction - Topic Models</a:t>
            </a:r>
            <a:endParaRPr>
              <a:solidFill>
                <a:srgbClr val="000000"/>
              </a:solidFill>
            </a:endParaRPr>
          </a:p>
        </p:txBody>
      </p:sp>
      <p:pic>
        <p:nvPicPr>
          <p:cNvPr id="305" name="Google Shape;305;p21"/>
          <p:cNvPicPr preferRelativeResize="0"/>
          <p:nvPr/>
        </p:nvPicPr>
        <p:blipFill>
          <a:blip r:embed="rId3">
            <a:alphaModFix/>
          </a:blip>
          <a:stretch>
            <a:fillRect/>
          </a:stretch>
        </p:blipFill>
        <p:spPr>
          <a:xfrm>
            <a:off x="839500" y="586701"/>
            <a:ext cx="3280050" cy="4357925"/>
          </a:xfrm>
          <a:prstGeom prst="rect">
            <a:avLst/>
          </a:prstGeom>
          <a:noFill/>
          <a:ln>
            <a:noFill/>
          </a:ln>
        </p:spPr>
      </p:pic>
      <p:pic>
        <p:nvPicPr>
          <p:cNvPr id="306" name="Google Shape;306;p21"/>
          <p:cNvPicPr preferRelativeResize="0"/>
          <p:nvPr/>
        </p:nvPicPr>
        <p:blipFill>
          <a:blip r:embed="rId4">
            <a:alphaModFix/>
          </a:blip>
          <a:stretch>
            <a:fillRect/>
          </a:stretch>
        </p:blipFill>
        <p:spPr>
          <a:xfrm>
            <a:off x="4718975" y="507287"/>
            <a:ext cx="3280049" cy="4437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6000" y="0"/>
            <a:ext cx="9156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OCR Model and probability of candidate word</a:t>
            </a:r>
            <a:endParaRPr>
              <a:solidFill>
                <a:schemeClr val="lt1"/>
              </a:solidFill>
            </a:endParaRPr>
          </a:p>
        </p:txBody>
      </p:sp>
      <p:sp>
        <p:nvSpPr>
          <p:cNvPr id="312" name="Google Shape;312;p22"/>
          <p:cNvSpPr txBox="1">
            <a:spLocks noGrp="1"/>
          </p:cNvSpPr>
          <p:nvPr>
            <p:ph type="body" idx="1"/>
          </p:nvPr>
        </p:nvSpPr>
        <p:spPr>
          <a:xfrm>
            <a:off x="216188" y="5193675"/>
            <a:ext cx="8229600" cy="25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P(</a:t>
            </a:r>
            <a:r>
              <a:rPr lang="en" dirty="0" err="1">
                <a:solidFill>
                  <a:srgbClr val="000000"/>
                </a:solidFill>
              </a:rPr>
              <a:t>wc</a:t>
            </a:r>
            <a:r>
              <a:rPr lang="en" dirty="0">
                <a:solidFill>
                  <a:srgbClr val="000000"/>
                </a:solidFill>
              </a:rPr>
              <a:t>) is the probability of the word</a:t>
            </a:r>
            <a:endParaRPr dirty="0">
              <a:solidFill>
                <a:srgbClr val="000000"/>
              </a:solidFill>
            </a:endParaRPr>
          </a:p>
          <a:p>
            <a:pPr marL="0" lvl="0" indent="0" algn="l" rtl="0">
              <a:spcBef>
                <a:spcPts val="1600"/>
              </a:spcBef>
              <a:spcAft>
                <a:spcPts val="0"/>
              </a:spcAft>
              <a:buNone/>
            </a:pPr>
            <a:r>
              <a:rPr lang="en" dirty="0">
                <a:solidFill>
                  <a:srgbClr val="000000"/>
                </a:solidFill>
              </a:rPr>
              <a:t>N is the number of letters in the word</a:t>
            </a:r>
            <a:endParaRPr dirty="0">
              <a:solidFill>
                <a:srgbClr val="000000"/>
              </a:solidFill>
            </a:endParaRPr>
          </a:p>
          <a:p>
            <a:pPr marL="0" lvl="0" indent="0" algn="l" rtl="0">
              <a:spcBef>
                <a:spcPts val="1600"/>
              </a:spcBef>
              <a:spcAft>
                <a:spcPts val="0"/>
              </a:spcAft>
              <a:buNone/>
            </a:pPr>
            <a:r>
              <a:rPr lang="en" dirty="0">
                <a:solidFill>
                  <a:srgbClr val="000000"/>
                </a:solidFill>
              </a:rPr>
              <a:t>and P(l f j |l s j ) is the probability that letter l s j was mistaken for l f j . </a:t>
            </a:r>
            <a:endParaRPr dirty="0">
              <a:solidFill>
                <a:srgbClr val="000000"/>
              </a:solidFill>
            </a:endParaRPr>
          </a:p>
          <a:p>
            <a:pPr marL="0" lvl="0" indent="0" algn="l" rtl="0">
              <a:spcBef>
                <a:spcPts val="1600"/>
              </a:spcBef>
              <a:spcAft>
                <a:spcPts val="0"/>
              </a:spcAft>
              <a:buNone/>
            </a:pPr>
            <a:r>
              <a:rPr lang="en" dirty="0">
                <a:solidFill>
                  <a:srgbClr val="000000"/>
                </a:solidFill>
              </a:rPr>
              <a:t>For example: boat → coat, bolt, beat</a:t>
            </a:r>
            <a:endParaRPr dirty="0">
              <a:solidFill>
                <a:srgbClr val="000000"/>
              </a:solidFill>
            </a:endParaRPr>
          </a:p>
          <a:p>
            <a:pPr marL="0" lvl="0" indent="0" algn="l" rtl="0">
              <a:spcBef>
                <a:spcPts val="1600"/>
              </a:spcBef>
              <a:spcAft>
                <a:spcPts val="0"/>
              </a:spcAft>
              <a:buNone/>
            </a:pPr>
            <a:r>
              <a:rPr lang="en" dirty="0" err="1">
                <a:solidFill>
                  <a:srgbClr val="000000"/>
                </a:solidFill>
              </a:rPr>
              <a:t>Proba</a:t>
            </a:r>
            <a:r>
              <a:rPr lang="en" dirty="0">
                <a:solidFill>
                  <a:srgbClr val="000000"/>
                </a:solidFill>
              </a:rPr>
              <a:t> that word is in each topic multiplied by the </a:t>
            </a:r>
            <a:r>
              <a:rPr lang="en" dirty="0" err="1">
                <a:solidFill>
                  <a:srgbClr val="000000"/>
                </a:solidFill>
              </a:rPr>
              <a:t>proba</a:t>
            </a:r>
            <a:r>
              <a:rPr lang="en" dirty="0">
                <a:solidFill>
                  <a:srgbClr val="000000"/>
                </a:solidFill>
              </a:rPr>
              <a:t> that you are on that topic multiplied by the probability of typical errors</a:t>
            </a:r>
            <a:endParaRPr dirty="0">
              <a:solidFill>
                <a:srgbClr val="000000"/>
              </a:solidFill>
            </a:endParaRPr>
          </a:p>
          <a:p>
            <a:pPr marL="0" lvl="0" indent="0" algn="l" rtl="0">
              <a:spcBef>
                <a:spcPts val="1600"/>
              </a:spcBef>
              <a:spcAft>
                <a:spcPts val="0"/>
              </a:spcAft>
              <a:buNone/>
            </a:pPr>
            <a:endParaRPr dirty="0">
              <a:solidFill>
                <a:srgbClr val="000000"/>
              </a:solidFill>
            </a:endParaRPr>
          </a:p>
          <a:p>
            <a:pPr marL="0" lvl="0" indent="0" algn="l" rtl="0">
              <a:spcBef>
                <a:spcPts val="1600"/>
              </a:spcBef>
              <a:spcAft>
                <a:spcPts val="1600"/>
              </a:spcAft>
              <a:buNone/>
            </a:pPr>
            <a:endParaRPr dirty="0">
              <a:solidFill>
                <a:srgbClr val="000000"/>
              </a:solidFill>
            </a:endParaRPr>
          </a:p>
        </p:txBody>
      </p:sp>
      <p:pic>
        <p:nvPicPr>
          <p:cNvPr id="313" name="Google Shape;313;p22"/>
          <p:cNvPicPr preferRelativeResize="0"/>
          <p:nvPr/>
        </p:nvPicPr>
        <p:blipFill rotWithShape="1">
          <a:blip r:embed="rId3">
            <a:alphaModFix/>
          </a:blip>
          <a:srcRect l="20101" t="-2405" r="21291" b="16183"/>
          <a:stretch/>
        </p:blipFill>
        <p:spPr>
          <a:xfrm>
            <a:off x="-2987" y="857400"/>
            <a:ext cx="5241975" cy="1467950"/>
          </a:xfrm>
          <a:prstGeom prst="rect">
            <a:avLst/>
          </a:prstGeom>
          <a:noFill/>
          <a:ln>
            <a:noFill/>
          </a:ln>
        </p:spPr>
      </p:pic>
      <p:pic>
        <p:nvPicPr>
          <p:cNvPr id="314" name="Google Shape;314;p22"/>
          <p:cNvPicPr preferRelativeResize="0"/>
          <p:nvPr/>
        </p:nvPicPr>
        <p:blipFill rotWithShape="1">
          <a:blip r:embed="rId4">
            <a:alphaModFix/>
          </a:blip>
          <a:srcRect l="22840" t="11837" r="25623" b="16764"/>
          <a:stretch/>
        </p:blipFill>
        <p:spPr>
          <a:xfrm>
            <a:off x="2219475" y="2431763"/>
            <a:ext cx="3863774" cy="1187550"/>
          </a:xfrm>
          <a:prstGeom prst="rect">
            <a:avLst/>
          </a:prstGeom>
          <a:noFill/>
          <a:ln>
            <a:noFill/>
          </a:ln>
        </p:spPr>
      </p:pic>
      <p:cxnSp>
        <p:nvCxnSpPr>
          <p:cNvPr id="315" name="Google Shape;315;p22"/>
          <p:cNvCxnSpPr/>
          <p:nvPr/>
        </p:nvCxnSpPr>
        <p:spPr>
          <a:xfrm flipH="1">
            <a:off x="2614988" y="1956525"/>
            <a:ext cx="6000" cy="866700"/>
          </a:xfrm>
          <a:prstGeom prst="straightConnector1">
            <a:avLst/>
          </a:prstGeom>
          <a:noFill/>
          <a:ln w="38100" cap="flat" cmpd="sng">
            <a:solidFill>
              <a:srgbClr val="FF0000"/>
            </a:solidFill>
            <a:prstDash val="solid"/>
            <a:round/>
            <a:headEnd type="none" w="med" len="med"/>
            <a:tailEnd type="triangle" w="med" len="med"/>
          </a:ln>
        </p:spPr>
      </p:cxnSp>
      <p:sp>
        <p:nvSpPr>
          <p:cNvPr id="316" name="Google Shape;316;p22"/>
          <p:cNvSpPr txBox="1"/>
          <p:nvPr/>
        </p:nvSpPr>
        <p:spPr>
          <a:xfrm>
            <a:off x="376518" y="3414749"/>
            <a:ext cx="8310282" cy="12970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Example:</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Boat → coat, bolt, beat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Score (</a:t>
            </a:r>
            <a:r>
              <a:rPr lang="en" dirty="0" err="1"/>
              <a:t>wc</a:t>
            </a:r>
            <a:r>
              <a:rPr lang="en" dirty="0"/>
              <a:t>) = probability that this word is a good replacement calculated by the multiplication of the probability that the word is located in each topic multiplied by the probability that you are on that topic multiplied by the probability of typical errors</a:t>
            </a:r>
            <a:endParaRPr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1558</Words>
  <Application>Microsoft Macintosh PowerPoint</Application>
  <PresentationFormat>On-screen Show (16:9)</PresentationFormat>
  <Paragraphs>243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Sniglet</vt:lpstr>
      <vt:lpstr>Oswald</vt:lpstr>
      <vt:lpstr>Walter Turncoat</vt:lpstr>
      <vt:lpstr>Arial</vt:lpstr>
      <vt:lpstr>Simple Dark</vt:lpstr>
      <vt:lpstr>Project 4   Algorithm Implementation </vt:lpstr>
      <vt:lpstr>Introduction</vt:lpstr>
      <vt:lpstr>Error Detection - Letter N-gram</vt:lpstr>
      <vt:lpstr>Positional Binary Digrams</vt:lpstr>
      <vt:lpstr>Positional Binary Digrams - Example </vt:lpstr>
      <vt:lpstr>Detect</vt:lpstr>
      <vt:lpstr>PowerPoint Presentation</vt:lpstr>
      <vt:lpstr>Error Correction - Topic Models</vt:lpstr>
      <vt:lpstr>OCR Model and probability of candidate word</vt:lpstr>
      <vt:lpstr>PowerPoint Presentation</vt:lpstr>
      <vt:lpstr>Pt_k</vt:lpstr>
      <vt:lpstr>P(w|tk)</vt:lpstr>
      <vt:lpstr>PowerPoint Presentation</vt:lpstr>
      <vt:lpstr>PowerPoint Presentation</vt:lpstr>
      <vt:lpstr>Precision and Recall for Word Separation</vt:lpstr>
      <vt:lpstr>Precision and Recall  For character separation</vt:lpstr>
      <vt:lpstr>Improvements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Algorithm Implementation </dc:title>
  <cp:lastModifiedBy>Yadir Lakehal</cp:lastModifiedBy>
  <cp:revision>6</cp:revision>
  <dcterms:modified xsi:type="dcterms:W3CDTF">2018-11-29T00:02:51Z</dcterms:modified>
</cp:coreProperties>
</file>